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19C91-FBD3-4270-996E-5D72D0F7C38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7175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19C91-FBD3-4270-996E-5D72D0F7C38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1414075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19C91-FBD3-4270-996E-5D72D0F7C38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84421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419C91-FBD3-4270-996E-5D72D0F7C38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63132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419C91-FBD3-4270-996E-5D72D0F7C386}"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43171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419C91-FBD3-4270-996E-5D72D0F7C38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279215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419C91-FBD3-4270-996E-5D72D0F7C386}"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837400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419C91-FBD3-4270-996E-5D72D0F7C386}"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1001854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419C91-FBD3-4270-996E-5D72D0F7C386}"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11084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9C91-FBD3-4270-996E-5D72D0F7C38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403742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419C91-FBD3-4270-996E-5D72D0F7C386}"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AACE3-C6BD-45FA-B229-D2CDA088B857}" type="slidenum">
              <a:rPr lang="en-US" smtClean="0"/>
              <a:t>‹#›</a:t>
            </a:fld>
            <a:endParaRPr lang="en-US"/>
          </a:p>
        </p:txBody>
      </p:sp>
    </p:spTree>
    <p:extLst>
      <p:ext uri="{BB962C8B-B14F-4D97-AF65-F5344CB8AC3E}">
        <p14:creationId xmlns:p14="http://schemas.microsoft.com/office/powerpoint/2010/main" val="3109540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19C91-FBD3-4270-996E-5D72D0F7C386}" type="datetimeFigureOut">
              <a:rPr lang="en-US" smtClean="0"/>
              <a:t>10/13/2020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AACE3-C6BD-45FA-B229-D2CDA088B857}" type="slidenum">
              <a:rPr lang="en-US" smtClean="0"/>
              <a:t>‹#›</a:t>
            </a:fld>
            <a:endParaRPr lang="en-US"/>
          </a:p>
        </p:txBody>
      </p:sp>
    </p:spTree>
    <p:extLst>
      <p:ext uri="{BB962C8B-B14F-4D97-AF65-F5344CB8AC3E}">
        <p14:creationId xmlns:p14="http://schemas.microsoft.com/office/powerpoint/2010/main" val="3605168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1559" y="359631"/>
            <a:ext cx="8532254" cy="844967"/>
          </a:xfrm>
          <a:solidFill>
            <a:srgbClr val="FFFF00"/>
          </a:solidFill>
        </p:spPr>
        <p:txBody>
          <a:bodyPr>
            <a:normAutofit fontScale="90000"/>
          </a:bodyPr>
          <a:lstStyle/>
          <a:p>
            <a:r>
              <a:rPr lang="en-US" b="1" dirty="0" smtClean="0">
                <a:solidFill>
                  <a:srgbClr val="FF0000"/>
                </a:solidFill>
                <a:latin typeface="Times New Roman" pitchFamily="18" charset="0"/>
                <a:cs typeface="Times New Roman" pitchFamily="18" charset="0"/>
              </a:rPr>
              <a:t>TRƯỜNG THCS PHÚ THỊ</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019908" y="3575537"/>
            <a:ext cx="10210800" cy="1011177"/>
          </a:xfrm>
        </p:spPr>
        <p:txBody>
          <a:bodyPr>
            <a:normAutofit/>
          </a:bodyPr>
          <a:lstStyle/>
          <a:p>
            <a:r>
              <a:rPr lang="en-US" sz="3600" b="1" dirty="0" smtClean="0">
                <a:latin typeface="Times New Roman" pitchFamily="18" charset="0"/>
                <a:cs typeface="Times New Roman" pitchFamily="18" charset="0"/>
              </a:rPr>
              <a:t>CHỦ ĐỀ: </a:t>
            </a:r>
            <a:r>
              <a:rPr lang="en-US" sz="3600" b="1" dirty="0" smtClean="0">
                <a:latin typeface="Times New Roman" pitchFamily="18" charset="0"/>
                <a:cs typeface="Times New Roman" pitchFamily="18" charset="0"/>
              </a:rPr>
              <a:t>SƠ CỨU NGỪNG THỞ, NGỪNG TIM</a:t>
            </a:r>
            <a:endParaRPr lang="en-US" sz="3600" b="1" dirty="0">
              <a:latin typeface="Times New Roman" pitchFamily="18" charset="0"/>
              <a:cs typeface="Times New Roman" pitchFamily="18" charset="0"/>
            </a:endParaRPr>
          </a:p>
        </p:txBody>
      </p:sp>
      <p:sp>
        <p:nvSpPr>
          <p:cNvPr id="6" name="TextBox 5"/>
          <p:cNvSpPr txBox="1"/>
          <p:nvPr/>
        </p:nvSpPr>
        <p:spPr>
          <a:xfrm>
            <a:off x="902676" y="2133600"/>
            <a:ext cx="10657918"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BÀI TUYÊN TRUYỀN VỀ SƠ CẤP CỨU BAN ĐẦU</a:t>
            </a:r>
            <a:endParaRPr lang="en-US" sz="3600" b="1" dirty="0">
              <a:latin typeface="Times New Roman" pitchFamily="18" charset="0"/>
              <a:cs typeface="Times New Roman" pitchFamily="18" charset="0"/>
            </a:endParaRPr>
          </a:p>
        </p:txBody>
      </p:sp>
      <p:sp>
        <p:nvSpPr>
          <p:cNvPr id="7" name="TextBox 6"/>
          <p:cNvSpPr txBox="1"/>
          <p:nvPr/>
        </p:nvSpPr>
        <p:spPr>
          <a:xfrm>
            <a:off x="5462954" y="5322277"/>
            <a:ext cx="4642168" cy="830997"/>
          </a:xfrm>
          <a:prstGeom prst="rect">
            <a:avLst/>
          </a:prstGeom>
          <a:noFill/>
        </p:spPr>
        <p:txBody>
          <a:bodyPr wrap="none" rtlCol="0">
            <a:spAutoFit/>
          </a:bodyPr>
          <a:lstStyle/>
          <a:p>
            <a:r>
              <a:rPr lang="en-US" sz="2400" b="1" dirty="0" err="1" smtClean="0"/>
              <a:t>Báo</a:t>
            </a:r>
            <a:r>
              <a:rPr lang="en-US" sz="2400" b="1" dirty="0" smtClean="0"/>
              <a:t> </a:t>
            </a:r>
            <a:r>
              <a:rPr lang="en-US" sz="2400" b="1" dirty="0" err="1" smtClean="0"/>
              <a:t>cáo</a:t>
            </a:r>
            <a:r>
              <a:rPr lang="en-US" sz="2400" b="1" dirty="0" smtClean="0"/>
              <a:t> </a:t>
            </a:r>
            <a:r>
              <a:rPr lang="en-US" sz="2400" b="1" dirty="0" err="1" smtClean="0"/>
              <a:t>viên</a:t>
            </a:r>
            <a:r>
              <a:rPr lang="en-US" sz="2400" b="1" dirty="0" smtClean="0"/>
              <a:t>:  </a:t>
            </a:r>
            <a:r>
              <a:rPr lang="en-US" sz="2400" b="1" dirty="0" err="1" smtClean="0"/>
              <a:t>Nguyễn</a:t>
            </a:r>
            <a:r>
              <a:rPr lang="en-US" sz="2400" b="1" dirty="0" smtClean="0"/>
              <a:t> </a:t>
            </a:r>
            <a:r>
              <a:rPr lang="en-US" sz="2400" b="1" dirty="0" err="1" smtClean="0"/>
              <a:t>Thị</a:t>
            </a:r>
            <a:r>
              <a:rPr lang="en-US" sz="2400" b="1" dirty="0" smtClean="0"/>
              <a:t> Kim </a:t>
            </a:r>
            <a:r>
              <a:rPr lang="en-US" sz="2400" b="1" dirty="0" err="1" smtClean="0"/>
              <a:t>Sinh</a:t>
            </a:r>
            <a:endParaRPr lang="en-US" sz="2400" b="1" dirty="0" smtClean="0"/>
          </a:p>
          <a:p>
            <a:r>
              <a:rPr lang="en-US" sz="2400" b="1" dirty="0"/>
              <a:t>	 </a:t>
            </a:r>
            <a:r>
              <a:rPr lang="en-US" sz="2400" b="1" dirty="0" smtClean="0"/>
              <a:t>            </a:t>
            </a:r>
            <a:r>
              <a:rPr lang="en-US" sz="2400" b="1" dirty="0" err="1" smtClean="0"/>
              <a:t>Nguyễn</a:t>
            </a:r>
            <a:r>
              <a:rPr lang="en-US" sz="2400" b="1" dirty="0" smtClean="0"/>
              <a:t> </a:t>
            </a:r>
            <a:r>
              <a:rPr lang="en-US" sz="2400" b="1" dirty="0" err="1" smtClean="0"/>
              <a:t>Hồng</a:t>
            </a:r>
            <a:r>
              <a:rPr lang="en-US" sz="2400" b="1" dirty="0" smtClean="0"/>
              <a:t> </a:t>
            </a:r>
            <a:r>
              <a:rPr lang="en-US" sz="2400" b="1" dirty="0" err="1" smtClean="0"/>
              <a:t>Ánh</a:t>
            </a:r>
            <a:endParaRPr lang="en-US" sz="2400" b="1" dirty="0"/>
          </a:p>
        </p:txBody>
      </p:sp>
      <p:sp>
        <p:nvSpPr>
          <p:cNvPr id="8" name="AutoShape 2" descr="Biểu trưng Hội Chữ thập đỏ Việt Nam]... - Biểu tượng - Logo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952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905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015" y="236171"/>
            <a:ext cx="10515600" cy="1325563"/>
          </a:xfrm>
        </p:spPr>
        <p:txBody>
          <a:bodyPr>
            <a:noAutofit/>
          </a:bodyPr>
          <a:lstStyle/>
          <a:p>
            <a:r>
              <a:rPr lang="en-US" sz="2400" b="1" dirty="0" smtClean="0"/>
              <a:t>* </a:t>
            </a:r>
            <a:r>
              <a:rPr lang="vi-VN" sz="2400" b="1" dirty="0" smtClean="0"/>
              <a:t>Quy </a:t>
            </a:r>
            <a:r>
              <a:rPr lang="vi-VN" sz="2400" b="1" dirty="0"/>
              <a:t>trình kỹ thuật thổi ngạt (Cấp cứu ngừng hô hấp)</a:t>
            </a:r>
            <a:r>
              <a:rPr lang="vi-VN" sz="2400" dirty="0"/>
              <a:t/>
            </a:r>
            <a:br>
              <a:rPr lang="vi-VN" sz="2400" dirty="0"/>
            </a:br>
            <a:r>
              <a:rPr lang="vi-VN" sz="2400" b="1" dirty="0" smtClean="0"/>
              <a:t>Áp </a:t>
            </a:r>
            <a:r>
              <a:rPr lang="vi-VN" sz="2400" b="1" dirty="0"/>
              <a:t>dụng: </a:t>
            </a:r>
            <a:r>
              <a:rPr lang="vi-VN" sz="2400" dirty="0"/>
              <a:t>cho trường hợp ngừng thở</a:t>
            </a:r>
            <a:br>
              <a:rPr lang="vi-VN" sz="2400" dirty="0"/>
            </a:br>
            <a:r>
              <a:rPr lang="vi-VN" sz="2400" b="1" dirty="0" smtClean="0"/>
              <a:t> </a:t>
            </a:r>
            <a:r>
              <a:rPr lang="vi-VN" sz="2400" b="1" dirty="0"/>
              <a:t>Qui trình thổi ngạt</a:t>
            </a:r>
            <a:r>
              <a:rPr lang="vi-VN" sz="2400" dirty="0"/>
              <a:t/>
            </a:r>
            <a:br>
              <a:rPr lang="vi-VN" sz="2400" dirty="0"/>
            </a:b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948529"/>
              </p:ext>
            </p:extLst>
          </p:nvPr>
        </p:nvGraphicFramePr>
        <p:xfrm>
          <a:off x="592015" y="1654334"/>
          <a:ext cx="6394938" cy="4479553"/>
        </p:xfrm>
        <a:graphic>
          <a:graphicData uri="http://schemas.openxmlformats.org/drawingml/2006/table">
            <a:tbl>
              <a:tblPr/>
              <a:tblGrid>
                <a:gridCol w="383696"/>
                <a:gridCol w="6011242"/>
              </a:tblGrid>
              <a:tr h="181306">
                <a:tc>
                  <a:txBody>
                    <a:bodyPr/>
                    <a:lstStyle/>
                    <a:p>
                      <a:r>
                        <a:rPr lang="en-US" sz="1400" b="1" dirty="0">
                          <a:effectLst/>
                          <a:latin typeface="arial" panose="020B0604020202020204" pitchFamily="34" charset="0"/>
                        </a:rPr>
                        <a:t>TT</a:t>
                      </a:r>
                      <a:endParaRPr lang="en-US" sz="1400" b="1" dirty="0">
                        <a:effectLst/>
                      </a:endParaRPr>
                    </a:p>
                  </a:txBody>
                  <a:tcPr marL="0" marR="0" marT="0" marB="0" anchor="ctr">
                    <a:lnL>
                      <a:noFill/>
                    </a:lnL>
                    <a:lnR>
                      <a:noFill/>
                    </a:lnR>
                    <a:lnT>
                      <a:noFill/>
                    </a:lnT>
                    <a:lnB>
                      <a:noFill/>
                    </a:lnB>
                    <a:solidFill>
                      <a:srgbClr val="FFFFFF"/>
                    </a:solidFill>
                  </a:tcPr>
                </a:tc>
                <a:tc>
                  <a:txBody>
                    <a:bodyPr/>
                    <a:lstStyle/>
                    <a:p>
                      <a:pPr algn="ctr"/>
                      <a:r>
                        <a:rPr lang="vi-VN" sz="1400" b="1">
                          <a:effectLst/>
                          <a:latin typeface="arial" panose="020B0604020202020204" pitchFamily="34" charset="0"/>
                        </a:rPr>
                        <a:t>CÁC BƯỚC QUI TRÌNH KỸ THUẬT</a:t>
                      </a:r>
                      <a:endParaRPr lang="vi-VN" sz="1400" b="1">
                        <a:effectLst/>
                      </a:endParaRPr>
                    </a:p>
                  </a:txBody>
                  <a:tcPr marL="0" marR="0" marT="0" marB="0" anchor="ctr">
                    <a:lnL>
                      <a:noFill/>
                    </a:lnL>
                    <a:lnR>
                      <a:noFill/>
                    </a:lnR>
                    <a:lnT>
                      <a:noFill/>
                    </a:lnT>
                    <a:lnB>
                      <a:noFill/>
                    </a:lnB>
                    <a:solidFill>
                      <a:srgbClr val="FFFFFF"/>
                    </a:solidFill>
                  </a:tcPr>
                </a:tc>
              </a:tr>
              <a:tr h="543917">
                <a:tc>
                  <a:txBody>
                    <a:bodyPr/>
                    <a:lstStyle/>
                    <a:p>
                      <a:r>
                        <a:rPr lang="en-US" sz="1400" b="1">
                          <a:effectLst/>
                          <a:latin typeface="arial" panose="020B0604020202020204" pitchFamily="34" charset="0"/>
                        </a:rPr>
                        <a:t>1</a:t>
                      </a:r>
                      <a:endParaRPr lang="en-US" sz="1400" b="1">
                        <a:effectLst/>
                      </a:endParaRPr>
                    </a:p>
                  </a:txBody>
                  <a:tcPr marL="0" marR="0" marT="0" marB="0" anchor="ctr">
                    <a:lnL>
                      <a:noFill/>
                    </a:lnL>
                    <a:lnR>
                      <a:noFill/>
                    </a:lnR>
                    <a:lnT>
                      <a:noFill/>
                    </a:lnT>
                    <a:lnB>
                      <a:noFill/>
                    </a:lnB>
                    <a:solidFill>
                      <a:srgbClr val="FFFFFF"/>
                    </a:solidFill>
                  </a:tcPr>
                </a:tc>
                <a:tc>
                  <a:txBody>
                    <a:bodyPr/>
                    <a:lstStyle/>
                    <a:p>
                      <a:r>
                        <a:rPr lang="vi-VN" sz="1400" b="1">
                          <a:effectLst/>
                          <a:latin typeface="arial" panose="020B0604020202020204" pitchFamily="34" charset="0"/>
                        </a:rPr>
                        <a:t>Đặt nạn nhân nằm ngửa lên ván cứng hoặc mặt phẳng cứng, kê gối dưới vai sao cho cổ ngửa tối đa, chân cao hơn đầu.</a:t>
                      </a:r>
                      <a:endParaRPr lang="vi-VN" sz="1400" b="1">
                        <a:effectLst/>
                      </a:endParaRPr>
                    </a:p>
                  </a:txBody>
                  <a:tcPr marL="0" marR="0" marT="0" marB="0" anchor="ctr">
                    <a:lnL>
                      <a:noFill/>
                    </a:lnL>
                    <a:lnR>
                      <a:noFill/>
                    </a:lnR>
                    <a:lnT>
                      <a:noFill/>
                    </a:lnT>
                    <a:lnB>
                      <a:noFill/>
                    </a:lnB>
                    <a:solidFill>
                      <a:srgbClr val="FFFFFF"/>
                    </a:solidFill>
                  </a:tcPr>
                </a:tc>
              </a:tr>
              <a:tr h="543917">
                <a:tc>
                  <a:txBody>
                    <a:bodyPr/>
                    <a:lstStyle/>
                    <a:p>
                      <a:r>
                        <a:rPr lang="en-US" sz="1400" b="1">
                          <a:effectLst/>
                          <a:latin typeface="arial" panose="020B0604020202020204" pitchFamily="34" charset="0"/>
                        </a:rPr>
                        <a:t>2</a:t>
                      </a:r>
                      <a:endParaRPr lang="en-US" sz="1400" b="1">
                        <a:effectLst/>
                      </a:endParaRPr>
                    </a:p>
                  </a:txBody>
                  <a:tcPr marL="0" marR="0" marT="0" marB="0" anchor="ctr">
                    <a:lnL>
                      <a:noFill/>
                    </a:lnL>
                    <a:lnR>
                      <a:noFill/>
                    </a:lnR>
                    <a:lnT>
                      <a:noFill/>
                    </a:lnT>
                    <a:lnB>
                      <a:noFill/>
                    </a:lnB>
                    <a:solidFill>
                      <a:srgbClr val="FFFFFF"/>
                    </a:solidFill>
                  </a:tcPr>
                </a:tc>
                <a:tc>
                  <a:txBody>
                    <a:bodyPr/>
                    <a:lstStyle/>
                    <a:p>
                      <a:r>
                        <a:rPr lang="en-US" sz="1400" b="1" dirty="0" err="1">
                          <a:effectLst/>
                          <a:latin typeface="arial" panose="020B0604020202020204" pitchFamily="34" charset="0"/>
                        </a:rPr>
                        <a:t>Mở</a:t>
                      </a:r>
                      <a:r>
                        <a:rPr lang="en-US" sz="1400" b="1" dirty="0">
                          <a:effectLst/>
                          <a:latin typeface="arial" panose="020B0604020202020204" pitchFamily="34" charset="0"/>
                        </a:rPr>
                        <a:t> </a:t>
                      </a:r>
                      <a:r>
                        <a:rPr lang="en-US" sz="1400" b="1" dirty="0" err="1">
                          <a:effectLst/>
                          <a:latin typeface="arial" panose="020B0604020202020204" pitchFamily="34" charset="0"/>
                        </a:rPr>
                        <a:t>miệng</a:t>
                      </a:r>
                      <a:r>
                        <a:rPr lang="en-US" sz="1400" b="1" dirty="0">
                          <a:effectLst/>
                          <a:latin typeface="arial" panose="020B0604020202020204" pitchFamily="34" charset="0"/>
                        </a:rPr>
                        <a:t> </a:t>
                      </a:r>
                      <a:r>
                        <a:rPr lang="en-US" sz="1400" b="1" dirty="0" err="1">
                          <a:effectLst/>
                          <a:latin typeface="arial" panose="020B0604020202020204" pitchFamily="34" charset="0"/>
                        </a:rPr>
                        <a:t>nạn</a:t>
                      </a:r>
                      <a:r>
                        <a:rPr lang="en-US" sz="1400" b="1" dirty="0">
                          <a:effectLst/>
                          <a:latin typeface="arial" panose="020B0604020202020204" pitchFamily="34" charset="0"/>
                        </a:rPr>
                        <a:t> </a:t>
                      </a:r>
                      <a:r>
                        <a:rPr lang="en-US" sz="1400" b="1" dirty="0" err="1">
                          <a:effectLst/>
                          <a:latin typeface="arial" panose="020B0604020202020204" pitchFamily="34" charset="0"/>
                        </a:rPr>
                        <a:t>nhân</a:t>
                      </a:r>
                      <a:r>
                        <a:rPr lang="en-US" sz="1400" b="1" dirty="0">
                          <a:effectLst/>
                          <a:latin typeface="arial" panose="020B0604020202020204" pitchFamily="34" charset="0"/>
                        </a:rPr>
                        <a:t>, </a:t>
                      </a:r>
                      <a:r>
                        <a:rPr lang="en-US" sz="1400" b="1" dirty="0" err="1">
                          <a:effectLst/>
                          <a:latin typeface="arial" panose="020B0604020202020204" pitchFamily="34" charset="0"/>
                        </a:rPr>
                        <a:t>dùng</a:t>
                      </a:r>
                      <a:r>
                        <a:rPr lang="en-US" sz="1400" b="1" dirty="0">
                          <a:effectLst/>
                          <a:latin typeface="arial" panose="020B0604020202020204" pitchFamily="34" charset="0"/>
                        </a:rPr>
                        <a:t> </a:t>
                      </a:r>
                      <a:r>
                        <a:rPr lang="en-US" sz="1400" b="1" dirty="0" err="1">
                          <a:effectLst/>
                          <a:latin typeface="arial" panose="020B0604020202020204" pitchFamily="34" charset="0"/>
                        </a:rPr>
                        <a:t>gạc</a:t>
                      </a:r>
                      <a:r>
                        <a:rPr lang="en-US" sz="1400" b="1" dirty="0">
                          <a:effectLst/>
                          <a:latin typeface="arial" panose="020B0604020202020204" pitchFamily="34" charset="0"/>
                        </a:rPr>
                        <a:t> </a:t>
                      </a:r>
                      <a:r>
                        <a:rPr lang="en-US" sz="1400" b="1" dirty="0" err="1">
                          <a:effectLst/>
                          <a:latin typeface="arial" panose="020B0604020202020204" pitchFamily="34" charset="0"/>
                        </a:rPr>
                        <a:t>móc</a:t>
                      </a:r>
                      <a:r>
                        <a:rPr lang="en-US" sz="1400" b="1" dirty="0">
                          <a:effectLst/>
                          <a:latin typeface="arial" panose="020B0604020202020204" pitchFamily="34" charset="0"/>
                        </a:rPr>
                        <a:t> </a:t>
                      </a:r>
                      <a:r>
                        <a:rPr lang="en-US" sz="1400" b="1" dirty="0" err="1">
                          <a:effectLst/>
                          <a:latin typeface="arial" panose="020B0604020202020204" pitchFamily="34" charset="0"/>
                        </a:rPr>
                        <a:t>hết</a:t>
                      </a:r>
                      <a:r>
                        <a:rPr lang="en-US" sz="1400" b="1" dirty="0">
                          <a:effectLst/>
                          <a:latin typeface="arial" panose="020B0604020202020204" pitchFamily="34" charset="0"/>
                        </a:rPr>
                        <a:t> </a:t>
                      </a:r>
                      <a:r>
                        <a:rPr lang="en-US" sz="1400" b="1" dirty="0" err="1">
                          <a:effectLst/>
                          <a:latin typeface="arial" panose="020B0604020202020204" pitchFamily="34" charset="0"/>
                        </a:rPr>
                        <a:t>đờm</a:t>
                      </a:r>
                      <a:r>
                        <a:rPr lang="en-US" sz="1400" b="1" dirty="0">
                          <a:effectLst/>
                          <a:latin typeface="arial" panose="020B0604020202020204" pitchFamily="34" charset="0"/>
                        </a:rPr>
                        <a:t> </a:t>
                      </a:r>
                      <a:r>
                        <a:rPr lang="en-US" sz="1400" b="1" dirty="0" err="1">
                          <a:effectLst/>
                          <a:latin typeface="arial" panose="020B0604020202020204" pitchFamily="34" charset="0"/>
                        </a:rPr>
                        <a:t>dãi</a:t>
                      </a:r>
                      <a:r>
                        <a:rPr lang="en-US" sz="1400" b="1" dirty="0">
                          <a:effectLst/>
                          <a:latin typeface="arial" panose="020B0604020202020204" pitchFamily="34" charset="0"/>
                        </a:rPr>
                        <a:t>, </a:t>
                      </a:r>
                      <a:r>
                        <a:rPr lang="en-US" sz="1400" b="1" dirty="0" err="1">
                          <a:effectLst/>
                          <a:latin typeface="arial" panose="020B0604020202020204" pitchFamily="34" charset="0"/>
                        </a:rPr>
                        <a:t>dị</a:t>
                      </a:r>
                      <a:r>
                        <a:rPr lang="en-US" sz="1400" b="1" dirty="0">
                          <a:effectLst/>
                          <a:latin typeface="arial" panose="020B0604020202020204" pitchFamily="34" charset="0"/>
                        </a:rPr>
                        <a:t> </a:t>
                      </a:r>
                      <a:r>
                        <a:rPr lang="en-US" sz="1400" b="1" dirty="0" err="1">
                          <a:effectLst/>
                          <a:latin typeface="arial" panose="020B0604020202020204" pitchFamily="34" charset="0"/>
                        </a:rPr>
                        <a:t>vật</a:t>
                      </a:r>
                      <a:r>
                        <a:rPr lang="en-US" sz="1400" b="1" dirty="0">
                          <a:effectLst/>
                          <a:latin typeface="arial" panose="020B0604020202020204" pitchFamily="34" charset="0"/>
                        </a:rPr>
                        <a:t>; </a:t>
                      </a:r>
                      <a:r>
                        <a:rPr lang="en-US" sz="1400" b="1" dirty="0" err="1">
                          <a:effectLst/>
                          <a:latin typeface="arial" panose="020B0604020202020204" pitchFamily="34" charset="0"/>
                        </a:rPr>
                        <a:t>lấy</a:t>
                      </a:r>
                      <a:r>
                        <a:rPr lang="en-US" sz="1400" b="1" dirty="0">
                          <a:effectLst/>
                          <a:latin typeface="arial" panose="020B0604020202020204" pitchFamily="34" charset="0"/>
                        </a:rPr>
                        <a:t> </a:t>
                      </a:r>
                      <a:r>
                        <a:rPr lang="en-US" sz="1400" b="1" dirty="0" err="1">
                          <a:effectLst/>
                          <a:latin typeface="arial" panose="020B0604020202020204" pitchFamily="34" charset="0"/>
                        </a:rPr>
                        <a:t>răng</a:t>
                      </a:r>
                      <a:r>
                        <a:rPr lang="en-US" sz="1400" b="1" dirty="0">
                          <a:effectLst/>
                          <a:latin typeface="arial" panose="020B0604020202020204" pitchFamily="34" charset="0"/>
                        </a:rPr>
                        <a:t> </a:t>
                      </a:r>
                      <a:r>
                        <a:rPr lang="en-US" sz="1400" b="1" dirty="0" err="1">
                          <a:effectLst/>
                          <a:latin typeface="arial" panose="020B0604020202020204" pitchFamily="34" charset="0"/>
                        </a:rPr>
                        <a:t>giả</a:t>
                      </a:r>
                      <a:r>
                        <a:rPr lang="en-US" sz="1400" b="1" dirty="0">
                          <a:effectLst/>
                          <a:latin typeface="arial" panose="020B0604020202020204" pitchFamily="34" charset="0"/>
                        </a:rPr>
                        <a:t> </a:t>
                      </a:r>
                      <a:r>
                        <a:rPr lang="en-US" sz="1400" b="1" dirty="0" err="1">
                          <a:effectLst/>
                          <a:latin typeface="arial" panose="020B0604020202020204" pitchFamily="34" charset="0"/>
                        </a:rPr>
                        <a:t>nếu</a:t>
                      </a:r>
                      <a:r>
                        <a:rPr lang="en-US" sz="1400" b="1" dirty="0">
                          <a:effectLst/>
                          <a:latin typeface="arial" panose="020B0604020202020204" pitchFamily="34" charset="0"/>
                        </a:rPr>
                        <a:t> </a:t>
                      </a:r>
                      <a:r>
                        <a:rPr lang="en-US" sz="1400" b="1" dirty="0" err="1">
                          <a:effectLst/>
                          <a:latin typeface="arial" panose="020B0604020202020204" pitchFamily="34" charset="0"/>
                        </a:rPr>
                        <a:t>có</a:t>
                      </a:r>
                      <a:r>
                        <a:rPr lang="en-US" sz="1400" b="1" dirty="0">
                          <a:effectLst/>
                          <a:latin typeface="arial" panose="020B0604020202020204" pitchFamily="34" charset="0"/>
                        </a:rPr>
                        <a:t>, </a:t>
                      </a:r>
                      <a:r>
                        <a:rPr lang="en-US" sz="1400" b="1" dirty="0" err="1">
                          <a:effectLst/>
                          <a:latin typeface="arial" panose="020B0604020202020204" pitchFamily="34" charset="0"/>
                        </a:rPr>
                        <a:t>chèn</a:t>
                      </a:r>
                      <a:r>
                        <a:rPr lang="en-US" sz="1400" b="1" dirty="0">
                          <a:effectLst/>
                          <a:latin typeface="arial" panose="020B0604020202020204" pitchFamily="34" charset="0"/>
                        </a:rPr>
                        <a:t> </a:t>
                      </a:r>
                      <a:r>
                        <a:rPr lang="en-US" sz="1400" b="1" dirty="0" err="1">
                          <a:effectLst/>
                          <a:latin typeface="arial" panose="020B0604020202020204" pitchFamily="34" charset="0"/>
                        </a:rPr>
                        <a:t>gạc</a:t>
                      </a:r>
                      <a:r>
                        <a:rPr lang="en-US" sz="1400" b="1" dirty="0">
                          <a:effectLst/>
                          <a:latin typeface="arial" panose="020B0604020202020204" pitchFamily="34" charset="0"/>
                        </a:rPr>
                        <a:t> </a:t>
                      </a:r>
                      <a:r>
                        <a:rPr lang="en-US" sz="1400" b="1" dirty="0" err="1">
                          <a:effectLst/>
                          <a:latin typeface="arial" panose="020B0604020202020204" pitchFamily="34" charset="0"/>
                        </a:rPr>
                        <a:t>vào</a:t>
                      </a:r>
                      <a:r>
                        <a:rPr lang="en-US" sz="1400" b="1" dirty="0">
                          <a:effectLst/>
                          <a:latin typeface="arial" panose="020B0604020202020204" pitchFamily="34" charset="0"/>
                        </a:rPr>
                        <a:t> </a:t>
                      </a:r>
                      <a:r>
                        <a:rPr lang="en-US" sz="1400" b="1" dirty="0" err="1">
                          <a:effectLst/>
                          <a:latin typeface="arial" panose="020B0604020202020204" pitchFamily="34" charset="0"/>
                        </a:rPr>
                        <a:t>góc</a:t>
                      </a:r>
                      <a:r>
                        <a:rPr lang="en-US" sz="1400" b="1" dirty="0">
                          <a:effectLst/>
                          <a:latin typeface="arial" panose="020B0604020202020204" pitchFamily="34" charset="0"/>
                        </a:rPr>
                        <a:t> </a:t>
                      </a:r>
                      <a:r>
                        <a:rPr lang="en-US" sz="1400" b="1" dirty="0" err="1">
                          <a:effectLst/>
                          <a:latin typeface="arial" panose="020B0604020202020204" pitchFamily="34" charset="0"/>
                        </a:rPr>
                        <a:t>giữa</a:t>
                      </a:r>
                      <a:r>
                        <a:rPr lang="en-US" sz="1400" b="1" dirty="0">
                          <a:effectLst/>
                          <a:latin typeface="arial" panose="020B0604020202020204" pitchFamily="34" charset="0"/>
                        </a:rPr>
                        <a:t> 2 </a:t>
                      </a:r>
                      <a:r>
                        <a:rPr lang="en-US" sz="1400" b="1" dirty="0" err="1">
                          <a:effectLst/>
                          <a:latin typeface="arial" panose="020B0604020202020204" pitchFamily="34" charset="0"/>
                        </a:rPr>
                        <a:t>cung</a:t>
                      </a:r>
                      <a:r>
                        <a:rPr lang="en-US" sz="1400" b="1" dirty="0">
                          <a:effectLst/>
                          <a:latin typeface="arial" panose="020B0604020202020204" pitchFamily="34" charset="0"/>
                        </a:rPr>
                        <a:t> </a:t>
                      </a:r>
                      <a:r>
                        <a:rPr lang="en-US" sz="1400" b="1" dirty="0" err="1">
                          <a:effectLst/>
                          <a:latin typeface="arial" panose="020B0604020202020204" pitchFamily="34" charset="0"/>
                        </a:rPr>
                        <a:t>răng</a:t>
                      </a:r>
                      <a:endParaRPr lang="en-US" sz="1400" b="1" dirty="0">
                        <a:effectLst/>
                      </a:endParaRPr>
                    </a:p>
                  </a:txBody>
                  <a:tcPr marL="0" marR="0" marT="0" marB="0" anchor="ctr">
                    <a:lnL>
                      <a:noFill/>
                    </a:lnL>
                    <a:lnR>
                      <a:noFill/>
                    </a:lnR>
                    <a:lnT>
                      <a:noFill/>
                    </a:lnT>
                    <a:lnB>
                      <a:noFill/>
                    </a:lnB>
                    <a:solidFill>
                      <a:srgbClr val="FFFFFF"/>
                    </a:solidFill>
                  </a:tcPr>
                </a:tc>
              </a:tr>
              <a:tr h="362611">
                <a:tc>
                  <a:txBody>
                    <a:bodyPr/>
                    <a:lstStyle/>
                    <a:p>
                      <a:r>
                        <a:rPr lang="en-US" sz="1400" b="1">
                          <a:effectLst/>
                          <a:latin typeface="arial" panose="020B0604020202020204" pitchFamily="34" charset="0"/>
                        </a:rPr>
                        <a:t>3</a:t>
                      </a:r>
                      <a:endParaRPr lang="en-US" sz="1400" b="1">
                        <a:effectLst/>
                      </a:endParaRPr>
                    </a:p>
                  </a:txBody>
                  <a:tcPr marL="0" marR="0" marT="0" marB="0" anchor="ctr">
                    <a:lnL>
                      <a:noFill/>
                    </a:lnL>
                    <a:lnR>
                      <a:noFill/>
                    </a:lnR>
                    <a:lnT>
                      <a:noFill/>
                    </a:lnT>
                    <a:lnB>
                      <a:noFill/>
                    </a:lnB>
                    <a:solidFill>
                      <a:srgbClr val="FFFFFF"/>
                    </a:solidFill>
                  </a:tcPr>
                </a:tc>
                <a:tc>
                  <a:txBody>
                    <a:bodyPr/>
                    <a:lstStyle/>
                    <a:p>
                      <a:r>
                        <a:rPr lang="vi-VN" sz="1400" b="1">
                          <a:effectLst/>
                          <a:latin typeface="arial" panose="020B0604020202020204" pitchFamily="34" charset="0"/>
                        </a:rPr>
                        <a:t>Nới rộng quần áo, thắt lưng, caravat ở nam, áo nịt ngực phụ nữ</a:t>
                      </a:r>
                      <a:endParaRPr lang="vi-VN" sz="1400" b="1">
                        <a:effectLst/>
                      </a:endParaRPr>
                    </a:p>
                  </a:txBody>
                  <a:tcPr marL="0" marR="0" marT="0" marB="0" anchor="ctr">
                    <a:lnL>
                      <a:noFill/>
                    </a:lnL>
                    <a:lnR>
                      <a:noFill/>
                    </a:lnR>
                    <a:lnT>
                      <a:noFill/>
                    </a:lnT>
                    <a:lnB>
                      <a:noFill/>
                    </a:lnB>
                    <a:solidFill>
                      <a:srgbClr val="FFFFFF"/>
                    </a:solidFill>
                  </a:tcPr>
                </a:tc>
              </a:tr>
              <a:tr h="181306">
                <a:tc>
                  <a:txBody>
                    <a:bodyPr/>
                    <a:lstStyle/>
                    <a:p>
                      <a:r>
                        <a:rPr lang="en-US" sz="1400" b="1">
                          <a:effectLst/>
                          <a:latin typeface="arial" panose="020B0604020202020204" pitchFamily="34" charset="0"/>
                        </a:rPr>
                        <a:t>4</a:t>
                      </a:r>
                      <a:endParaRPr lang="en-US" sz="1400" b="1">
                        <a:effectLst/>
                      </a:endParaRPr>
                    </a:p>
                  </a:txBody>
                  <a:tcPr marL="0" marR="0" marT="0" marB="0" anchor="ctr">
                    <a:lnL>
                      <a:noFill/>
                    </a:lnL>
                    <a:lnR>
                      <a:noFill/>
                    </a:lnR>
                    <a:lnT>
                      <a:noFill/>
                    </a:lnT>
                    <a:lnB>
                      <a:noFill/>
                    </a:lnB>
                    <a:solidFill>
                      <a:srgbClr val="FFFFFF"/>
                    </a:solidFill>
                  </a:tcPr>
                </a:tc>
                <a:tc>
                  <a:txBody>
                    <a:bodyPr/>
                    <a:lstStyle/>
                    <a:p>
                      <a:r>
                        <a:rPr lang="en-US" sz="1400" b="1">
                          <a:effectLst/>
                          <a:latin typeface="arial" panose="020B0604020202020204" pitchFamily="34" charset="0"/>
                        </a:rPr>
                        <a:t>Cấp cứu viên quì một bên, ngang đầu nạn nhân.</a:t>
                      </a:r>
                      <a:endParaRPr lang="en-US" sz="1400" b="1">
                        <a:effectLst/>
                      </a:endParaRPr>
                    </a:p>
                  </a:txBody>
                  <a:tcPr marL="0" marR="0" marT="0" marB="0" anchor="ctr">
                    <a:lnL>
                      <a:noFill/>
                    </a:lnL>
                    <a:lnR>
                      <a:noFill/>
                    </a:lnR>
                    <a:lnT>
                      <a:noFill/>
                    </a:lnT>
                    <a:lnB>
                      <a:noFill/>
                    </a:lnB>
                    <a:solidFill>
                      <a:srgbClr val="FFFFFF"/>
                    </a:solidFill>
                  </a:tcPr>
                </a:tc>
              </a:tr>
              <a:tr h="543917">
                <a:tc>
                  <a:txBody>
                    <a:bodyPr/>
                    <a:lstStyle/>
                    <a:p>
                      <a:r>
                        <a:rPr lang="en-US" sz="1400" b="1">
                          <a:effectLst/>
                          <a:latin typeface="arial" panose="020B0604020202020204" pitchFamily="34" charset="0"/>
                        </a:rPr>
                        <a:t>5</a:t>
                      </a:r>
                      <a:endParaRPr lang="en-US" sz="1400" b="1">
                        <a:effectLst/>
                      </a:endParaRPr>
                    </a:p>
                  </a:txBody>
                  <a:tcPr marL="0" marR="0" marT="0" marB="0" anchor="ctr">
                    <a:lnL>
                      <a:noFill/>
                    </a:lnL>
                    <a:lnR>
                      <a:noFill/>
                    </a:lnR>
                    <a:lnT>
                      <a:noFill/>
                    </a:lnT>
                    <a:lnB>
                      <a:noFill/>
                    </a:lnB>
                    <a:solidFill>
                      <a:srgbClr val="FFFFFF"/>
                    </a:solidFill>
                  </a:tcPr>
                </a:tc>
                <a:tc>
                  <a:txBody>
                    <a:bodyPr/>
                    <a:lstStyle/>
                    <a:p>
                      <a:r>
                        <a:rPr lang="vi-VN" sz="1400" b="1" dirty="0">
                          <a:effectLst/>
                          <a:latin typeface="arial" panose="020B0604020202020204" pitchFamily="34" charset="0"/>
                        </a:rPr>
                        <a:t>Một tay đặt dưới cằm, đẩy cằm ra phía trước, lên trên. Tay kia đặt lên trán nạn nhân, ngón trỏ và ngón cái bịt mũi nạn nhân khi thổi vào.</a:t>
                      </a:r>
                      <a:endParaRPr lang="vi-VN" sz="1400" b="1" dirty="0">
                        <a:effectLst/>
                      </a:endParaRPr>
                    </a:p>
                  </a:txBody>
                  <a:tcPr marL="0" marR="0" marT="0" marB="0" anchor="ctr">
                    <a:lnL>
                      <a:noFill/>
                    </a:lnL>
                    <a:lnR>
                      <a:noFill/>
                    </a:lnR>
                    <a:lnT>
                      <a:noFill/>
                    </a:lnT>
                    <a:lnB>
                      <a:noFill/>
                    </a:lnB>
                    <a:solidFill>
                      <a:srgbClr val="FFFFFF"/>
                    </a:solidFill>
                  </a:tcPr>
                </a:tc>
              </a:tr>
              <a:tr h="543917">
                <a:tc>
                  <a:txBody>
                    <a:bodyPr/>
                    <a:lstStyle/>
                    <a:p>
                      <a:r>
                        <a:rPr lang="en-US" sz="1400" b="1">
                          <a:effectLst/>
                          <a:latin typeface="arial" panose="020B0604020202020204" pitchFamily="34" charset="0"/>
                        </a:rPr>
                        <a:t>6</a:t>
                      </a:r>
                      <a:endParaRPr lang="en-US" sz="1400" b="1">
                        <a:effectLst/>
                      </a:endParaRPr>
                    </a:p>
                  </a:txBody>
                  <a:tcPr marL="0" marR="0" marT="0" marB="0" anchor="ctr">
                    <a:lnL>
                      <a:noFill/>
                    </a:lnL>
                    <a:lnR>
                      <a:noFill/>
                    </a:lnR>
                    <a:lnT>
                      <a:noFill/>
                    </a:lnT>
                    <a:lnB>
                      <a:noFill/>
                    </a:lnB>
                    <a:solidFill>
                      <a:srgbClr val="FFFFFF"/>
                    </a:solidFill>
                  </a:tcPr>
                </a:tc>
                <a:tc>
                  <a:txBody>
                    <a:bodyPr/>
                    <a:lstStyle/>
                    <a:p>
                      <a:r>
                        <a:rPr lang="en-US" sz="1400" b="1">
                          <a:effectLst/>
                          <a:latin typeface="arial" panose="020B0604020202020204" pitchFamily="34" charset="0"/>
                        </a:rPr>
                        <a:t>Hít vào thật sâu rối áp miệng vào miệng nạn nhân và thổi mạnh </a:t>
                      </a:r>
                      <a:r>
                        <a:rPr lang="en-US" sz="1400" b="1" i="1">
                          <a:effectLst/>
                          <a:latin typeface="arial" panose="020B0604020202020204" pitchFamily="34" charset="0"/>
                        </a:rPr>
                        <a:t>(khi  thổi mắt quan sát lồng ngực nạn nhân phồng lên).</a:t>
                      </a:r>
                      <a:endParaRPr lang="en-US" sz="1400" b="1">
                        <a:effectLst/>
                      </a:endParaRPr>
                    </a:p>
                  </a:txBody>
                  <a:tcPr marL="0" marR="0" marT="0" marB="0" anchor="ctr">
                    <a:lnL>
                      <a:noFill/>
                    </a:lnL>
                    <a:lnR>
                      <a:noFill/>
                    </a:lnR>
                    <a:lnT>
                      <a:noFill/>
                    </a:lnT>
                    <a:lnB>
                      <a:noFill/>
                    </a:lnB>
                    <a:solidFill>
                      <a:srgbClr val="FFFFFF"/>
                    </a:solidFill>
                  </a:tcPr>
                </a:tc>
              </a:tr>
              <a:tr h="543917">
                <a:tc>
                  <a:txBody>
                    <a:bodyPr/>
                    <a:lstStyle/>
                    <a:p>
                      <a:r>
                        <a:rPr lang="en-US" sz="1400" b="1">
                          <a:effectLst/>
                          <a:latin typeface="arial" panose="020B0604020202020204" pitchFamily="34" charset="0"/>
                        </a:rPr>
                        <a:t>7</a:t>
                      </a:r>
                      <a:endParaRPr lang="en-US" sz="1400" b="1">
                        <a:effectLst/>
                      </a:endParaRPr>
                    </a:p>
                  </a:txBody>
                  <a:tcPr marL="0" marR="0" marT="0" marB="0" anchor="ctr">
                    <a:lnL>
                      <a:noFill/>
                    </a:lnL>
                    <a:lnR>
                      <a:noFill/>
                    </a:lnR>
                    <a:lnT>
                      <a:noFill/>
                    </a:lnT>
                    <a:lnB>
                      <a:noFill/>
                    </a:lnB>
                    <a:solidFill>
                      <a:srgbClr val="FFFFFF"/>
                    </a:solidFill>
                  </a:tcPr>
                </a:tc>
                <a:tc>
                  <a:txBody>
                    <a:bodyPr/>
                    <a:lstStyle/>
                    <a:p>
                      <a:r>
                        <a:rPr lang="vi-VN" sz="1400" b="1">
                          <a:effectLst/>
                          <a:latin typeface="arial" panose="020B0604020202020204" pitchFamily="34" charset="0"/>
                        </a:rPr>
                        <a:t>Bỏ tay bịt mũi nạn nhân. Ngẩng đầu hít thật sâu, kiên trì thổi cho đến khi nạn nhân tự thở lại </a:t>
                      </a:r>
                      <a:r>
                        <a:rPr lang="vi-VN" sz="1400" b="1" i="1">
                          <a:effectLst/>
                          <a:latin typeface="arial" panose="020B0604020202020204" pitchFamily="34" charset="0"/>
                        </a:rPr>
                        <a:t>(tần số thổi 16-20 lần ở người lớn).</a:t>
                      </a:r>
                      <a:endParaRPr lang="vi-VN" sz="1400" b="1">
                        <a:effectLst/>
                      </a:endParaRPr>
                    </a:p>
                  </a:txBody>
                  <a:tcPr marL="0" marR="0" marT="0" marB="0" anchor="ctr">
                    <a:lnL>
                      <a:noFill/>
                    </a:lnL>
                    <a:lnR>
                      <a:noFill/>
                    </a:lnR>
                    <a:lnT>
                      <a:noFill/>
                    </a:lnT>
                    <a:lnB>
                      <a:noFill/>
                    </a:lnB>
                    <a:solidFill>
                      <a:srgbClr val="FFFFFF"/>
                    </a:solidFill>
                  </a:tcPr>
                </a:tc>
              </a:tr>
              <a:tr h="362611">
                <a:tc>
                  <a:txBody>
                    <a:bodyPr/>
                    <a:lstStyle/>
                    <a:p>
                      <a:r>
                        <a:rPr lang="en-US" sz="1400" b="1">
                          <a:effectLst/>
                          <a:latin typeface="arial" panose="020B0604020202020204" pitchFamily="34" charset="0"/>
                        </a:rPr>
                        <a:t>8</a:t>
                      </a:r>
                      <a:endParaRPr lang="en-US" sz="1400" b="1">
                        <a:effectLst/>
                      </a:endParaRPr>
                    </a:p>
                  </a:txBody>
                  <a:tcPr marL="0" marR="0" marT="0" marB="0" anchor="ctr">
                    <a:lnL>
                      <a:noFill/>
                    </a:lnL>
                    <a:lnR>
                      <a:noFill/>
                    </a:lnR>
                    <a:lnT>
                      <a:noFill/>
                    </a:lnT>
                    <a:lnB>
                      <a:noFill/>
                    </a:lnB>
                    <a:solidFill>
                      <a:srgbClr val="FFFFFF"/>
                    </a:solidFill>
                  </a:tcPr>
                </a:tc>
                <a:tc>
                  <a:txBody>
                    <a:bodyPr/>
                    <a:lstStyle/>
                    <a:p>
                      <a:r>
                        <a:rPr lang="en-US" sz="1400" b="1">
                          <a:effectLst/>
                          <a:latin typeface="arial" panose="020B0604020202020204" pitchFamily="34" charset="0"/>
                        </a:rPr>
                        <a:t>Theo dõi sắc mặt, mạch, đồng tử của nạn nhân trong suốt quá trình thổi ngạt.</a:t>
                      </a:r>
                      <a:endParaRPr lang="en-US" sz="1400" b="1">
                        <a:effectLst/>
                      </a:endParaRPr>
                    </a:p>
                  </a:txBody>
                  <a:tcPr marL="0" marR="0" marT="0" marB="0" anchor="ctr">
                    <a:lnL>
                      <a:noFill/>
                    </a:lnL>
                    <a:lnR>
                      <a:noFill/>
                    </a:lnR>
                    <a:lnT>
                      <a:noFill/>
                    </a:lnT>
                    <a:lnB>
                      <a:noFill/>
                    </a:lnB>
                    <a:solidFill>
                      <a:srgbClr val="FFFFFF"/>
                    </a:solidFill>
                  </a:tcPr>
                </a:tc>
              </a:tr>
              <a:tr h="543917">
                <a:tc>
                  <a:txBody>
                    <a:bodyPr/>
                    <a:lstStyle/>
                    <a:p>
                      <a:r>
                        <a:rPr lang="en-US" sz="1400" b="1">
                          <a:effectLst/>
                          <a:latin typeface="arial" panose="020B0604020202020204" pitchFamily="34" charset="0"/>
                        </a:rPr>
                        <a:t>9</a:t>
                      </a:r>
                      <a:endParaRPr lang="en-US" sz="1400" b="1">
                        <a:effectLst/>
                      </a:endParaRPr>
                    </a:p>
                  </a:txBody>
                  <a:tcPr marL="0" marR="0" marT="0" marB="0" anchor="ctr">
                    <a:lnL>
                      <a:noFill/>
                    </a:lnL>
                    <a:lnR>
                      <a:noFill/>
                    </a:lnR>
                    <a:lnT>
                      <a:noFill/>
                    </a:lnT>
                    <a:lnB>
                      <a:noFill/>
                    </a:lnB>
                    <a:solidFill>
                      <a:srgbClr val="FFFFFF"/>
                    </a:solidFill>
                  </a:tcPr>
                </a:tc>
                <a:tc>
                  <a:txBody>
                    <a:bodyPr/>
                    <a:lstStyle/>
                    <a:p>
                      <a:r>
                        <a:rPr lang="en-US" sz="1400" b="1" dirty="0" err="1">
                          <a:effectLst/>
                          <a:latin typeface="arial" panose="020B0604020202020204" pitchFamily="34" charset="0"/>
                        </a:rPr>
                        <a:t>Nếu</a:t>
                      </a:r>
                      <a:r>
                        <a:rPr lang="en-US" sz="1400" b="1" dirty="0">
                          <a:effectLst/>
                          <a:latin typeface="arial" panose="020B0604020202020204" pitchFamily="34" charset="0"/>
                        </a:rPr>
                        <a:t> </a:t>
                      </a:r>
                      <a:r>
                        <a:rPr lang="en-US" sz="1400" b="1" dirty="0" err="1">
                          <a:effectLst/>
                          <a:latin typeface="arial" panose="020B0604020202020204" pitchFamily="34" charset="0"/>
                        </a:rPr>
                        <a:t>nạn</a:t>
                      </a:r>
                      <a:r>
                        <a:rPr lang="en-US" sz="1400" b="1" dirty="0">
                          <a:effectLst/>
                          <a:latin typeface="arial" panose="020B0604020202020204" pitchFamily="34" charset="0"/>
                        </a:rPr>
                        <a:t> </a:t>
                      </a:r>
                      <a:r>
                        <a:rPr lang="en-US" sz="1400" b="1" dirty="0" err="1">
                          <a:effectLst/>
                          <a:latin typeface="arial" panose="020B0604020202020204" pitchFamily="34" charset="0"/>
                        </a:rPr>
                        <a:t>nhân</a:t>
                      </a:r>
                      <a:r>
                        <a:rPr lang="en-US" sz="1400" b="1" dirty="0">
                          <a:effectLst/>
                          <a:latin typeface="arial" panose="020B0604020202020204" pitchFamily="34" charset="0"/>
                        </a:rPr>
                        <a:t> </a:t>
                      </a:r>
                      <a:r>
                        <a:rPr lang="en-US" sz="1400" b="1" dirty="0" err="1">
                          <a:effectLst/>
                          <a:latin typeface="arial" panose="020B0604020202020204" pitchFamily="34" charset="0"/>
                        </a:rPr>
                        <a:t>tự</a:t>
                      </a:r>
                      <a:r>
                        <a:rPr lang="en-US" sz="1400" b="1" dirty="0">
                          <a:effectLst/>
                          <a:latin typeface="arial" panose="020B0604020202020204" pitchFamily="34" charset="0"/>
                        </a:rPr>
                        <a:t> </a:t>
                      </a:r>
                      <a:r>
                        <a:rPr lang="en-US" sz="1400" b="1" dirty="0" err="1">
                          <a:effectLst/>
                          <a:latin typeface="arial" panose="020B0604020202020204" pitchFamily="34" charset="0"/>
                        </a:rPr>
                        <a:t>thở</a:t>
                      </a:r>
                      <a:r>
                        <a:rPr lang="en-US" sz="1400" b="1" dirty="0">
                          <a:effectLst/>
                          <a:latin typeface="arial" panose="020B0604020202020204" pitchFamily="34" charset="0"/>
                        </a:rPr>
                        <a:t> </a:t>
                      </a:r>
                      <a:r>
                        <a:rPr lang="en-US" sz="1400" b="1" dirty="0" err="1">
                          <a:effectLst/>
                          <a:latin typeface="arial" panose="020B0604020202020204" pitchFamily="34" charset="0"/>
                        </a:rPr>
                        <a:t>lại</a:t>
                      </a:r>
                      <a:r>
                        <a:rPr lang="en-US" sz="1400" b="1" dirty="0">
                          <a:effectLst/>
                          <a:latin typeface="arial" panose="020B0604020202020204" pitchFamily="34" charset="0"/>
                        </a:rPr>
                        <a:t>, </a:t>
                      </a:r>
                      <a:r>
                        <a:rPr lang="en-US" sz="1400" b="1" dirty="0" err="1">
                          <a:effectLst/>
                          <a:latin typeface="arial" panose="020B0604020202020204" pitchFamily="34" charset="0"/>
                        </a:rPr>
                        <a:t>cho</a:t>
                      </a:r>
                      <a:r>
                        <a:rPr lang="en-US" sz="1400" b="1" dirty="0">
                          <a:effectLst/>
                          <a:latin typeface="arial" panose="020B0604020202020204" pitchFamily="34" charset="0"/>
                        </a:rPr>
                        <a:t> </a:t>
                      </a:r>
                      <a:r>
                        <a:rPr lang="en-US" sz="1400" b="1" dirty="0" err="1">
                          <a:effectLst/>
                          <a:latin typeface="arial" panose="020B0604020202020204" pitchFamily="34" charset="0"/>
                        </a:rPr>
                        <a:t>nạn</a:t>
                      </a:r>
                      <a:r>
                        <a:rPr lang="en-US" sz="1400" b="1" dirty="0">
                          <a:effectLst/>
                          <a:latin typeface="arial" panose="020B0604020202020204" pitchFamily="34" charset="0"/>
                        </a:rPr>
                        <a:t> </a:t>
                      </a:r>
                      <a:r>
                        <a:rPr lang="en-US" sz="1400" b="1" dirty="0" err="1">
                          <a:effectLst/>
                          <a:latin typeface="arial" panose="020B0604020202020204" pitchFamily="34" charset="0"/>
                        </a:rPr>
                        <a:t>nhân</a:t>
                      </a:r>
                      <a:r>
                        <a:rPr lang="en-US" sz="1400" b="1" dirty="0">
                          <a:effectLst/>
                          <a:latin typeface="arial" panose="020B0604020202020204" pitchFamily="34" charset="0"/>
                        </a:rPr>
                        <a:t> </a:t>
                      </a:r>
                      <a:r>
                        <a:rPr lang="en-US" sz="1400" b="1" dirty="0" err="1">
                          <a:effectLst/>
                          <a:latin typeface="arial" panose="020B0604020202020204" pitchFamily="34" charset="0"/>
                        </a:rPr>
                        <a:t>nằm</a:t>
                      </a:r>
                      <a:r>
                        <a:rPr lang="en-US" sz="1400" b="1" dirty="0">
                          <a:effectLst/>
                          <a:latin typeface="arial" panose="020B0604020202020204" pitchFamily="34" charset="0"/>
                        </a:rPr>
                        <a:t> </a:t>
                      </a:r>
                      <a:r>
                        <a:rPr lang="en-US" sz="1400" b="1" dirty="0" err="1">
                          <a:effectLst/>
                          <a:latin typeface="arial" panose="020B0604020202020204" pitchFamily="34" charset="0"/>
                        </a:rPr>
                        <a:t>thoải</a:t>
                      </a:r>
                      <a:r>
                        <a:rPr lang="en-US" sz="1400" b="1" dirty="0">
                          <a:effectLst/>
                          <a:latin typeface="arial" panose="020B0604020202020204" pitchFamily="34" charset="0"/>
                        </a:rPr>
                        <a:t> </a:t>
                      </a:r>
                      <a:r>
                        <a:rPr lang="en-US" sz="1400" b="1" dirty="0" err="1">
                          <a:effectLst/>
                          <a:latin typeface="arial" panose="020B0604020202020204" pitchFamily="34" charset="0"/>
                        </a:rPr>
                        <a:t>mái</a:t>
                      </a:r>
                      <a:r>
                        <a:rPr lang="en-US" sz="1400" b="1" dirty="0">
                          <a:effectLst/>
                          <a:latin typeface="arial" panose="020B0604020202020204" pitchFamily="34" charset="0"/>
                        </a:rPr>
                        <a:t>, </a:t>
                      </a:r>
                      <a:r>
                        <a:rPr lang="en-US" sz="1400" b="1" dirty="0" err="1">
                          <a:effectLst/>
                          <a:latin typeface="arial" panose="020B0604020202020204" pitchFamily="34" charset="0"/>
                        </a:rPr>
                        <a:t>đắp</a:t>
                      </a:r>
                      <a:r>
                        <a:rPr lang="en-US" sz="1400" b="1" dirty="0">
                          <a:effectLst/>
                          <a:latin typeface="arial" panose="020B0604020202020204" pitchFamily="34" charset="0"/>
                        </a:rPr>
                        <a:t> </a:t>
                      </a:r>
                      <a:r>
                        <a:rPr lang="en-US" sz="1400" b="1" dirty="0" err="1">
                          <a:effectLst/>
                          <a:latin typeface="arial" panose="020B0604020202020204" pitchFamily="34" charset="0"/>
                        </a:rPr>
                        <a:t>ấm</a:t>
                      </a:r>
                      <a:r>
                        <a:rPr lang="en-US" sz="1400" b="1" dirty="0">
                          <a:effectLst/>
                          <a:latin typeface="arial" panose="020B0604020202020204" pitchFamily="34" charset="0"/>
                        </a:rPr>
                        <a:t> </a:t>
                      </a:r>
                      <a:r>
                        <a:rPr lang="en-US" sz="1400" b="1" dirty="0" err="1">
                          <a:effectLst/>
                          <a:latin typeface="arial" panose="020B0604020202020204" pitchFamily="34" charset="0"/>
                        </a:rPr>
                        <a:t>và</a:t>
                      </a:r>
                      <a:r>
                        <a:rPr lang="en-US" sz="1400" b="1" dirty="0">
                          <a:effectLst/>
                          <a:latin typeface="arial" panose="020B0604020202020204" pitchFamily="34" charset="0"/>
                        </a:rPr>
                        <a:t> </a:t>
                      </a:r>
                      <a:r>
                        <a:rPr lang="en-US" sz="1400" b="1" dirty="0" err="1">
                          <a:effectLst/>
                          <a:latin typeface="arial" panose="020B0604020202020204" pitchFamily="34" charset="0"/>
                        </a:rPr>
                        <a:t>tiếp</a:t>
                      </a:r>
                      <a:r>
                        <a:rPr lang="en-US" sz="1400" b="1" dirty="0">
                          <a:effectLst/>
                          <a:latin typeface="arial" panose="020B0604020202020204" pitchFamily="34" charset="0"/>
                        </a:rPr>
                        <a:t> </a:t>
                      </a:r>
                      <a:r>
                        <a:rPr lang="en-US" sz="1400" b="1" dirty="0" err="1">
                          <a:effectLst/>
                          <a:latin typeface="arial" panose="020B0604020202020204" pitchFamily="34" charset="0"/>
                        </a:rPr>
                        <a:t>tục</a:t>
                      </a:r>
                      <a:r>
                        <a:rPr lang="en-US" sz="1400" b="1" dirty="0">
                          <a:effectLst/>
                          <a:latin typeface="arial" panose="020B0604020202020204" pitchFamily="34" charset="0"/>
                        </a:rPr>
                        <a:t> </a:t>
                      </a:r>
                      <a:r>
                        <a:rPr lang="en-US" sz="1400" b="1" dirty="0" err="1">
                          <a:effectLst/>
                          <a:latin typeface="arial" panose="020B0604020202020204" pitchFamily="34" charset="0"/>
                        </a:rPr>
                        <a:t>theo</a:t>
                      </a:r>
                      <a:r>
                        <a:rPr lang="en-US" sz="1400" b="1" dirty="0">
                          <a:effectLst/>
                          <a:latin typeface="arial" panose="020B0604020202020204" pitchFamily="34" charset="0"/>
                        </a:rPr>
                        <a:t> </a:t>
                      </a:r>
                      <a:r>
                        <a:rPr lang="en-US" sz="1400" b="1" dirty="0" err="1">
                          <a:effectLst/>
                          <a:latin typeface="arial" panose="020B0604020202020204" pitchFamily="34" charset="0"/>
                        </a:rPr>
                        <a:t>dõi</a:t>
                      </a:r>
                      <a:r>
                        <a:rPr lang="en-US" sz="1400" b="1" dirty="0">
                          <a:effectLst/>
                          <a:latin typeface="arial" panose="020B0604020202020204" pitchFamily="34" charset="0"/>
                        </a:rPr>
                        <a:t> </a:t>
                      </a:r>
                      <a:r>
                        <a:rPr lang="en-US" sz="1400" b="1" dirty="0" err="1">
                          <a:effectLst/>
                          <a:latin typeface="arial" panose="020B0604020202020204" pitchFamily="34" charset="0"/>
                        </a:rPr>
                        <a:t>mạch</a:t>
                      </a:r>
                      <a:r>
                        <a:rPr lang="en-US" sz="1400" b="1" dirty="0">
                          <a:effectLst/>
                          <a:latin typeface="arial" panose="020B0604020202020204" pitchFamily="34" charset="0"/>
                        </a:rPr>
                        <a:t>, </a:t>
                      </a:r>
                      <a:r>
                        <a:rPr lang="en-US" sz="1400" b="1" dirty="0" err="1">
                          <a:effectLst/>
                          <a:latin typeface="arial" panose="020B0604020202020204" pitchFamily="34" charset="0"/>
                        </a:rPr>
                        <a:t>nhịp</a:t>
                      </a:r>
                      <a:r>
                        <a:rPr lang="en-US" sz="1400" b="1" dirty="0">
                          <a:effectLst/>
                          <a:latin typeface="arial" panose="020B0604020202020204" pitchFamily="34" charset="0"/>
                        </a:rPr>
                        <a:t> </a:t>
                      </a:r>
                      <a:r>
                        <a:rPr lang="en-US" sz="1400" b="1" dirty="0" err="1">
                          <a:effectLst/>
                          <a:latin typeface="arial" panose="020B0604020202020204" pitchFamily="34" charset="0"/>
                        </a:rPr>
                        <a:t>thở</a:t>
                      </a:r>
                      <a:r>
                        <a:rPr lang="en-US" sz="1400" b="1" dirty="0">
                          <a:effectLst/>
                          <a:latin typeface="arial" panose="020B0604020202020204" pitchFamily="34" charset="0"/>
                        </a:rPr>
                        <a:t> </a:t>
                      </a:r>
                      <a:r>
                        <a:rPr lang="en-US" sz="1400" b="1" dirty="0" err="1">
                          <a:effectLst/>
                          <a:latin typeface="arial" panose="020B0604020202020204" pitchFamily="34" charset="0"/>
                        </a:rPr>
                        <a:t>đến</a:t>
                      </a:r>
                      <a:r>
                        <a:rPr lang="en-US" sz="1400" b="1" dirty="0">
                          <a:effectLst/>
                          <a:latin typeface="arial" panose="020B0604020202020204" pitchFamily="34" charset="0"/>
                        </a:rPr>
                        <a:t> </a:t>
                      </a:r>
                      <a:r>
                        <a:rPr lang="en-US" sz="1400" b="1" dirty="0" err="1">
                          <a:effectLst/>
                          <a:latin typeface="arial" panose="020B0604020202020204" pitchFamily="34" charset="0"/>
                        </a:rPr>
                        <a:t>khi</a:t>
                      </a:r>
                      <a:r>
                        <a:rPr lang="en-US" sz="1400" b="1" dirty="0">
                          <a:effectLst/>
                          <a:latin typeface="arial" panose="020B0604020202020204" pitchFamily="34" charset="0"/>
                        </a:rPr>
                        <a:t> </a:t>
                      </a:r>
                      <a:r>
                        <a:rPr lang="en-US" sz="1400" b="1" dirty="0" err="1">
                          <a:effectLst/>
                          <a:latin typeface="arial" panose="020B0604020202020204" pitchFamily="34" charset="0"/>
                        </a:rPr>
                        <a:t>ổn</a:t>
                      </a:r>
                      <a:r>
                        <a:rPr lang="en-US" sz="1400" b="1" dirty="0">
                          <a:effectLst/>
                          <a:latin typeface="arial" panose="020B0604020202020204" pitchFamily="34" charset="0"/>
                        </a:rPr>
                        <a:t> </a:t>
                      </a:r>
                      <a:r>
                        <a:rPr lang="en-US" sz="1400" b="1" dirty="0" err="1">
                          <a:effectLst/>
                          <a:latin typeface="arial" panose="020B0604020202020204" pitchFamily="34" charset="0"/>
                        </a:rPr>
                        <a:t>định</a:t>
                      </a:r>
                      <a:r>
                        <a:rPr lang="en-US" sz="1400" b="1" dirty="0">
                          <a:effectLst/>
                          <a:latin typeface="arial" panose="020B0604020202020204" pitchFamily="34" charset="0"/>
                        </a:rPr>
                        <a:t>.</a:t>
                      </a:r>
                      <a:endParaRPr lang="en-US" sz="1400" b="1" dirty="0">
                        <a:effectLst/>
                      </a:endParaRPr>
                    </a:p>
                  </a:txBody>
                  <a:tcPr marL="0" marR="0" marT="0" marB="0" anchor="ctr">
                    <a:lnL>
                      <a:noFill/>
                    </a:lnL>
                    <a:lnR>
                      <a:noFill/>
                    </a:lnR>
                    <a:lnT>
                      <a:noFill/>
                    </a:lnT>
                    <a:lnB>
                      <a:noFill/>
                    </a:lnB>
                    <a:solidFill>
                      <a:srgbClr val="FFFFFF"/>
                    </a:solidFill>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728" y="1759927"/>
            <a:ext cx="458470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734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9921"/>
          </a:xfrm>
        </p:spPr>
        <p:txBody>
          <a:bodyPr>
            <a:normAutofit fontScale="90000"/>
          </a:bodyPr>
          <a:lstStyle/>
          <a:p>
            <a:r>
              <a:rPr lang="en-US" b="1" dirty="0" err="1" smtClean="0">
                <a:solidFill>
                  <a:srgbClr val="FF0000"/>
                </a:solidFill>
              </a:rPr>
              <a:t>Lưu</a:t>
            </a:r>
            <a:r>
              <a:rPr lang="en-US" b="1" dirty="0" smtClean="0">
                <a:solidFill>
                  <a:srgbClr val="FF0000"/>
                </a:solidFill>
              </a:rPr>
              <a:t> ý:</a:t>
            </a:r>
            <a:br>
              <a:rPr lang="en-US" b="1" dirty="0" smtClean="0">
                <a:solidFill>
                  <a:srgbClr val="FF0000"/>
                </a:solidFill>
              </a:rPr>
            </a:br>
            <a:endParaRPr lang="en-US" b="1" dirty="0">
              <a:solidFill>
                <a:srgbClr val="FF0000"/>
              </a:solidFill>
            </a:endParaRPr>
          </a:p>
        </p:txBody>
      </p:sp>
      <p:sp>
        <p:nvSpPr>
          <p:cNvPr id="3" name="Content Placeholder 2"/>
          <p:cNvSpPr>
            <a:spLocks noGrp="1"/>
          </p:cNvSpPr>
          <p:nvPr>
            <p:ph idx="1"/>
          </p:nvPr>
        </p:nvSpPr>
        <p:spPr>
          <a:xfrm>
            <a:off x="685800" y="1262917"/>
            <a:ext cx="10515600" cy="4351338"/>
          </a:xfrm>
        </p:spPr>
        <p:txBody>
          <a:bodyPr>
            <a:normAutofit/>
          </a:bodyPr>
          <a:lstStyle/>
          <a:p>
            <a:r>
              <a:rPr lang="en-US" sz="3200" b="1" dirty="0" err="1" smtClean="0"/>
              <a:t>Các</a:t>
            </a:r>
            <a:r>
              <a:rPr lang="en-US" sz="3200" b="1" dirty="0" smtClean="0"/>
              <a:t> </a:t>
            </a:r>
            <a:r>
              <a:rPr lang="en-US" sz="3200" b="1" dirty="0" err="1" smtClean="0"/>
              <a:t>điểm</a:t>
            </a:r>
            <a:r>
              <a:rPr lang="en-US" sz="3200" b="1" dirty="0" smtClean="0"/>
              <a:t> </a:t>
            </a:r>
            <a:r>
              <a:rPr lang="en-US" sz="3200" b="1" dirty="0" err="1" smtClean="0"/>
              <a:t>chủ</a:t>
            </a:r>
            <a:r>
              <a:rPr lang="en-US" sz="3200" b="1" dirty="0" smtClean="0"/>
              <a:t> </a:t>
            </a:r>
            <a:r>
              <a:rPr lang="en-US" sz="3200" b="1" dirty="0" err="1" smtClean="0"/>
              <a:t>yếu</a:t>
            </a:r>
            <a:r>
              <a:rPr lang="en-US" sz="3200" b="1" dirty="0" smtClean="0"/>
              <a:t> </a:t>
            </a:r>
            <a:r>
              <a:rPr lang="en-US" sz="3200" b="1" dirty="0" err="1" smtClean="0"/>
              <a:t>cần</a:t>
            </a:r>
            <a:r>
              <a:rPr lang="en-US" sz="3200" b="1" dirty="0" smtClean="0"/>
              <a:t> </a:t>
            </a:r>
            <a:r>
              <a:rPr lang="en-US" sz="3200" b="1" dirty="0" err="1" smtClean="0"/>
              <a:t>ghi</a:t>
            </a:r>
            <a:r>
              <a:rPr lang="en-US" sz="3200" b="1" dirty="0" smtClean="0"/>
              <a:t> </a:t>
            </a:r>
            <a:r>
              <a:rPr lang="en-US" sz="3200" b="1" dirty="0" err="1" smtClean="0"/>
              <a:t>nhớ</a:t>
            </a:r>
            <a:endParaRPr lang="en-US" b="1" dirty="0" smtClean="0"/>
          </a:p>
          <a:p>
            <a:pPr marL="514350" indent="-514350" algn="just">
              <a:buAutoNum type="arabicPeriod"/>
            </a:pPr>
            <a:r>
              <a:rPr lang="en-US" b="1" dirty="0" err="1" smtClean="0"/>
              <a:t>Thực</a:t>
            </a:r>
            <a:r>
              <a:rPr lang="en-US" b="1" dirty="0" smtClean="0"/>
              <a:t> </a:t>
            </a:r>
            <a:r>
              <a:rPr lang="en-US" b="1" dirty="0" err="1" smtClean="0"/>
              <a:t>hiện</a:t>
            </a:r>
            <a:r>
              <a:rPr lang="en-US" b="1" dirty="0" smtClean="0"/>
              <a:t> </a:t>
            </a:r>
            <a:r>
              <a:rPr lang="en-US" b="1" dirty="0" err="1" smtClean="0"/>
              <a:t>đúng</a:t>
            </a:r>
            <a:r>
              <a:rPr lang="en-US" b="1" dirty="0" smtClean="0"/>
              <a:t> </a:t>
            </a:r>
            <a:r>
              <a:rPr lang="en-US" b="1" dirty="0" err="1" smtClean="0"/>
              <a:t>kĩ</a:t>
            </a:r>
            <a:r>
              <a:rPr lang="en-US" b="1" dirty="0" smtClean="0"/>
              <a:t> </a:t>
            </a:r>
            <a:r>
              <a:rPr lang="en-US" b="1" dirty="0" err="1" smtClean="0"/>
              <a:t>thuật</a:t>
            </a:r>
            <a:r>
              <a:rPr lang="en-US" b="1" dirty="0" smtClean="0"/>
              <a:t> </a:t>
            </a:r>
            <a:r>
              <a:rPr lang="en-US" b="1" dirty="0" err="1" smtClean="0"/>
              <a:t>sơ</a:t>
            </a:r>
            <a:r>
              <a:rPr lang="en-US" b="1" dirty="0" smtClean="0"/>
              <a:t> </a:t>
            </a:r>
            <a:r>
              <a:rPr lang="en-US" b="1" dirty="0" err="1" smtClean="0"/>
              <a:t>cứu</a:t>
            </a:r>
            <a:r>
              <a:rPr lang="en-US" b="1" dirty="0" smtClean="0"/>
              <a:t> </a:t>
            </a:r>
            <a:r>
              <a:rPr lang="en-US" b="1" dirty="0" err="1" smtClean="0"/>
              <a:t>ngừng</a:t>
            </a:r>
            <a:r>
              <a:rPr lang="en-US" b="1" dirty="0" smtClean="0"/>
              <a:t> </a:t>
            </a:r>
            <a:r>
              <a:rPr lang="en-US" b="1" dirty="0" err="1" smtClean="0"/>
              <a:t>thở</a:t>
            </a:r>
            <a:r>
              <a:rPr lang="en-US" b="1" dirty="0" smtClean="0"/>
              <a:t>, </a:t>
            </a:r>
            <a:r>
              <a:rPr lang="en-US" b="1" dirty="0" err="1" smtClean="0"/>
              <a:t>ngừng</a:t>
            </a:r>
            <a:r>
              <a:rPr lang="en-US" b="1" dirty="0" smtClean="0"/>
              <a:t> </a:t>
            </a:r>
            <a:r>
              <a:rPr lang="en-US" b="1" dirty="0" err="1" smtClean="0"/>
              <a:t>tim</a:t>
            </a:r>
            <a:r>
              <a:rPr lang="en-US" b="1" dirty="0" smtClean="0"/>
              <a:t> </a:t>
            </a:r>
            <a:r>
              <a:rPr lang="en-US" b="1" dirty="0" err="1" smtClean="0"/>
              <a:t>theo</a:t>
            </a:r>
            <a:r>
              <a:rPr lang="en-US" b="1" dirty="0" smtClean="0"/>
              <a:t> </a:t>
            </a:r>
            <a:r>
              <a:rPr lang="en-US" b="1" dirty="0" err="1" smtClean="0"/>
              <a:t>lứa</a:t>
            </a:r>
            <a:r>
              <a:rPr lang="en-US" b="1" dirty="0" smtClean="0"/>
              <a:t> </a:t>
            </a:r>
            <a:r>
              <a:rPr lang="en-US" b="1" dirty="0" err="1" smtClean="0"/>
              <a:t>tuổi</a:t>
            </a:r>
            <a:r>
              <a:rPr lang="en-US" b="1" dirty="0" smtClean="0"/>
              <a:t>: </a:t>
            </a:r>
            <a:r>
              <a:rPr lang="en-US" b="1" dirty="0" err="1" smtClean="0"/>
              <a:t>Đối</a:t>
            </a:r>
            <a:r>
              <a:rPr lang="en-US" b="1" dirty="0" smtClean="0"/>
              <a:t> </a:t>
            </a:r>
            <a:r>
              <a:rPr lang="en-US" b="1" dirty="0" err="1" smtClean="0"/>
              <a:t>với</a:t>
            </a:r>
            <a:r>
              <a:rPr lang="en-US" b="1" dirty="0" smtClean="0"/>
              <a:t> </a:t>
            </a:r>
            <a:r>
              <a:rPr lang="en-US" b="1" dirty="0" err="1" smtClean="0"/>
              <a:t>người</a:t>
            </a:r>
            <a:r>
              <a:rPr lang="en-US" b="1" dirty="0" smtClean="0"/>
              <a:t> </a:t>
            </a:r>
            <a:r>
              <a:rPr lang="en-US" b="1" dirty="0" err="1" smtClean="0"/>
              <a:t>lớn</a:t>
            </a:r>
            <a:r>
              <a:rPr lang="en-US" b="1" dirty="0" smtClean="0"/>
              <a:t> </a:t>
            </a:r>
            <a:r>
              <a:rPr lang="en-US" b="1" dirty="0" err="1" smtClean="0"/>
              <a:t>và</a:t>
            </a:r>
            <a:r>
              <a:rPr lang="en-US" b="1" dirty="0" smtClean="0"/>
              <a:t> </a:t>
            </a:r>
            <a:r>
              <a:rPr lang="en-US" b="1" dirty="0" err="1" smtClean="0"/>
              <a:t>trẻ</a:t>
            </a:r>
            <a:r>
              <a:rPr lang="en-US" b="1" dirty="0" smtClean="0"/>
              <a:t> </a:t>
            </a:r>
            <a:r>
              <a:rPr lang="en-US" b="1" dirty="0" err="1" smtClean="0"/>
              <a:t>em</a:t>
            </a:r>
            <a:r>
              <a:rPr lang="en-US" b="1" dirty="0" smtClean="0"/>
              <a:t> </a:t>
            </a:r>
            <a:r>
              <a:rPr lang="en-US" b="1" dirty="0" err="1" smtClean="0"/>
              <a:t>thực</a:t>
            </a:r>
            <a:r>
              <a:rPr lang="en-US" b="1" dirty="0" smtClean="0"/>
              <a:t> </a:t>
            </a:r>
            <a:r>
              <a:rPr lang="en-US" b="1" dirty="0" err="1" smtClean="0"/>
              <a:t>hiện</a:t>
            </a:r>
            <a:r>
              <a:rPr lang="en-US" b="1" dirty="0" smtClean="0"/>
              <a:t> qui </a:t>
            </a:r>
            <a:r>
              <a:rPr lang="en-US" b="1" dirty="0" err="1" smtClean="0"/>
              <a:t>trình</a:t>
            </a:r>
            <a:r>
              <a:rPr lang="en-US" b="1" dirty="0" smtClean="0"/>
              <a:t> CAB. </a:t>
            </a:r>
          </a:p>
          <a:p>
            <a:pPr marL="514350" indent="-514350" algn="just">
              <a:buAutoNum type="arabicPeriod"/>
            </a:pPr>
            <a:r>
              <a:rPr lang="en-US" b="1" dirty="0" err="1" smtClean="0"/>
              <a:t>Để</a:t>
            </a:r>
            <a:r>
              <a:rPr lang="en-US" b="1" dirty="0" smtClean="0"/>
              <a:t> </a:t>
            </a:r>
            <a:r>
              <a:rPr lang="en-US" b="1" dirty="0" err="1" smtClean="0"/>
              <a:t>nạn</a:t>
            </a:r>
            <a:r>
              <a:rPr lang="en-US" b="1" dirty="0" smtClean="0"/>
              <a:t> </a:t>
            </a:r>
            <a:r>
              <a:rPr lang="en-US" b="1" dirty="0" err="1" smtClean="0"/>
              <a:t>nhân</a:t>
            </a:r>
            <a:r>
              <a:rPr lang="en-US" b="1" dirty="0" smtClean="0"/>
              <a:t> ở </a:t>
            </a:r>
            <a:r>
              <a:rPr lang="en-US" b="1" dirty="0" err="1" smtClean="0"/>
              <a:t>tư</a:t>
            </a:r>
            <a:r>
              <a:rPr lang="en-US" b="1" dirty="0" smtClean="0"/>
              <a:t> </a:t>
            </a:r>
            <a:r>
              <a:rPr lang="en-US" b="1" dirty="0" err="1" smtClean="0"/>
              <a:t>thế</a:t>
            </a:r>
            <a:r>
              <a:rPr lang="en-US" b="1" dirty="0" smtClean="0"/>
              <a:t> </a:t>
            </a:r>
            <a:r>
              <a:rPr lang="en-US" b="1" dirty="0" err="1" smtClean="0"/>
              <a:t>nằm</a:t>
            </a:r>
            <a:r>
              <a:rPr lang="en-US" b="1" dirty="0" smtClean="0"/>
              <a:t> </a:t>
            </a:r>
            <a:r>
              <a:rPr lang="en-US" b="1" dirty="0" err="1" smtClean="0"/>
              <a:t>thẳng</a:t>
            </a:r>
            <a:r>
              <a:rPr lang="en-US" b="1" dirty="0" smtClean="0"/>
              <a:t> </a:t>
            </a:r>
            <a:r>
              <a:rPr lang="en-US" b="1" dirty="0" err="1" smtClean="0"/>
              <a:t>trên</a:t>
            </a:r>
            <a:r>
              <a:rPr lang="en-US" b="1" dirty="0" smtClean="0"/>
              <a:t> </a:t>
            </a:r>
            <a:r>
              <a:rPr lang="en-US" b="1" dirty="0" err="1" smtClean="0"/>
              <a:t>nền</a:t>
            </a:r>
            <a:r>
              <a:rPr lang="en-US" b="1" dirty="0" smtClean="0"/>
              <a:t> </a:t>
            </a:r>
            <a:r>
              <a:rPr lang="en-US" b="1" dirty="0" err="1" smtClean="0"/>
              <a:t>cứng</a:t>
            </a:r>
            <a:r>
              <a:rPr lang="en-US" b="1" dirty="0" smtClean="0"/>
              <a:t> </a:t>
            </a:r>
            <a:r>
              <a:rPr lang="en-US" b="1" dirty="0" err="1" smtClean="0"/>
              <a:t>để</a:t>
            </a:r>
            <a:r>
              <a:rPr lang="en-US" b="1" dirty="0" smtClean="0"/>
              <a:t> </a:t>
            </a:r>
            <a:r>
              <a:rPr lang="en-US" b="1" dirty="0" err="1" smtClean="0"/>
              <a:t>thực</a:t>
            </a:r>
            <a:r>
              <a:rPr lang="en-US" b="1" dirty="0" smtClean="0"/>
              <a:t> </a:t>
            </a:r>
            <a:r>
              <a:rPr lang="en-US" b="1" dirty="0" err="1" smtClean="0"/>
              <a:t>hiện</a:t>
            </a:r>
            <a:r>
              <a:rPr lang="en-US" b="1" dirty="0" smtClean="0"/>
              <a:t> </a:t>
            </a:r>
            <a:r>
              <a:rPr lang="en-US" b="1" dirty="0" err="1" smtClean="0"/>
              <a:t>hồi</a:t>
            </a:r>
            <a:r>
              <a:rPr lang="en-US" b="1" dirty="0" smtClean="0"/>
              <a:t> </a:t>
            </a:r>
            <a:r>
              <a:rPr lang="en-US" b="1" dirty="0" err="1" smtClean="0"/>
              <a:t>sinh</a:t>
            </a:r>
            <a:r>
              <a:rPr lang="en-US" b="1" dirty="0" smtClean="0"/>
              <a:t> </a:t>
            </a:r>
            <a:r>
              <a:rPr lang="en-US" b="1" dirty="0" err="1" smtClean="0"/>
              <a:t>tim</a:t>
            </a:r>
            <a:r>
              <a:rPr lang="en-US" b="1" dirty="0" smtClean="0"/>
              <a:t> </a:t>
            </a:r>
            <a:r>
              <a:rPr lang="en-US" b="1" dirty="0" err="1" smtClean="0"/>
              <a:t>phổi</a:t>
            </a:r>
            <a:r>
              <a:rPr lang="en-US" b="1" dirty="0" smtClean="0"/>
              <a:t>.</a:t>
            </a:r>
          </a:p>
          <a:p>
            <a:pPr marL="514350" indent="-514350" algn="just">
              <a:buAutoNum type="arabicPeriod"/>
            </a:pPr>
            <a:r>
              <a:rPr lang="en-US" b="1" dirty="0" err="1" smtClean="0"/>
              <a:t>Nếu</a:t>
            </a:r>
            <a:r>
              <a:rPr lang="en-US" b="1" dirty="0" smtClean="0"/>
              <a:t> </a:t>
            </a:r>
            <a:r>
              <a:rPr lang="en-US" b="1" dirty="0" err="1" smtClean="0"/>
              <a:t>có</a:t>
            </a:r>
            <a:r>
              <a:rPr lang="en-US" b="1" dirty="0" smtClean="0"/>
              <a:t> </a:t>
            </a:r>
            <a:r>
              <a:rPr lang="en-US" b="1" dirty="0" err="1" smtClean="0"/>
              <a:t>nghi</a:t>
            </a:r>
            <a:r>
              <a:rPr lang="en-US" b="1" dirty="0" smtClean="0"/>
              <a:t> </a:t>
            </a:r>
            <a:r>
              <a:rPr lang="en-US" b="1" dirty="0" err="1" smtClean="0"/>
              <a:t>ngờ</a:t>
            </a:r>
            <a:r>
              <a:rPr lang="en-US" b="1" dirty="0" smtClean="0"/>
              <a:t> </a:t>
            </a:r>
            <a:r>
              <a:rPr lang="en-US" b="1" dirty="0" err="1" smtClean="0"/>
              <a:t>tổn</a:t>
            </a:r>
            <a:r>
              <a:rPr lang="en-US" b="1" dirty="0" smtClean="0"/>
              <a:t> </a:t>
            </a:r>
            <a:r>
              <a:rPr lang="en-US" b="1" dirty="0" err="1" smtClean="0"/>
              <a:t>thương</a:t>
            </a:r>
            <a:r>
              <a:rPr lang="en-US" b="1" dirty="0" smtClean="0"/>
              <a:t> </a:t>
            </a:r>
            <a:r>
              <a:rPr lang="en-US" b="1" dirty="0" err="1" smtClean="0"/>
              <a:t>cột</a:t>
            </a:r>
            <a:r>
              <a:rPr lang="en-US" b="1" dirty="0" smtClean="0"/>
              <a:t> </a:t>
            </a:r>
            <a:r>
              <a:rPr lang="en-US" b="1" dirty="0" err="1" smtClean="0"/>
              <a:t>sống</a:t>
            </a:r>
            <a:r>
              <a:rPr lang="en-US" b="1" dirty="0" smtClean="0"/>
              <a:t> </a:t>
            </a:r>
            <a:r>
              <a:rPr lang="en-US" b="1" dirty="0" err="1" smtClean="0"/>
              <a:t>không</a:t>
            </a:r>
            <a:r>
              <a:rPr lang="en-US" b="1" dirty="0" smtClean="0"/>
              <a:t> </a:t>
            </a:r>
            <a:r>
              <a:rPr lang="en-US" b="1" dirty="0" err="1" smtClean="0"/>
              <a:t>đưa</a:t>
            </a:r>
            <a:r>
              <a:rPr lang="en-US" b="1" dirty="0" smtClean="0"/>
              <a:t> </a:t>
            </a:r>
            <a:r>
              <a:rPr lang="en-US" b="1" dirty="0" err="1" smtClean="0"/>
              <a:t>về</a:t>
            </a:r>
            <a:r>
              <a:rPr lang="en-US" b="1" dirty="0" smtClean="0"/>
              <a:t> </a:t>
            </a:r>
            <a:r>
              <a:rPr lang="en-US" b="1" dirty="0" err="1" smtClean="0"/>
              <a:t>tư</a:t>
            </a:r>
            <a:r>
              <a:rPr lang="en-US" b="1" dirty="0" smtClean="0"/>
              <a:t> </a:t>
            </a:r>
            <a:r>
              <a:rPr lang="en-US" b="1" dirty="0" err="1" smtClean="0"/>
              <a:t>thế</a:t>
            </a:r>
            <a:r>
              <a:rPr lang="en-US" b="1" dirty="0" smtClean="0"/>
              <a:t> </a:t>
            </a:r>
            <a:r>
              <a:rPr lang="en-US" b="1" dirty="0" err="1" smtClean="0"/>
              <a:t>nằm</a:t>
            </a:r>
            <a:r>
              <a:rPr lang="en-US" b="1" dirty="0" smtClean="0"/>
              <a:t> </a:t>
            </a:r>
            <a:r>
              <a:rPr lang="en-US" b="1" dirty="0" err="1" smtClean="0"/>
              <a:t>nghiêng</a:t>
            </a:r>
            <a:r>
              <a:rPr lang="en-US" b="1" dirty="0" smtClean="0"/>
              <a:t> an </a:t>
            </a:r>
            <a:r>
              <a:rPr lang="en-US" b="1" dirty="0" err="1" smtClean="0"/>
              <a:t>toàn</a:t>
            </a:r>
            <a:r>
              <a:rPr lang="en-US" b="1" dirty="0" smtClean="0"/>
              <a:t> </a:t>
            </a:r>
            <a:r>
              <a:rPr lang="en-US" b="1" dirty="0" err="1" smtClean="0"/>
              <a:t>và</a:t>
            </a:r>
            <a:r>
              <a:rPr lang="en-US" b="1" dirty="0" smtClean="0"/>
              <a:t> </a:t>
            </a:r>
            <a:r>
              <a:rPr lang="en-US" b="1" dirty="0" err="1" smtClean="0"/>
              <a:t>không</a:t>
            </a:r>
            <a:r>
              <a:rPr lang="en-US" b="1" dirty="0" smtClean="0"/>
              <a:t> </a:t>
            </a:r>
            <a:r>
              <a:rPr lang="en-US" b="1" dirty="0" err="1" smtClean="0"/>
              <a:t>được</a:t>
            </a:r>
            <a:r>
              <a:rPr lang="en-US" b="1" dirty="0" smtClean="0"/>
              <a:t> </a:t>
            </a:r>
            <a:r>
              <a:rPr lang="en-US" b="1" dirty="0" err="1" smtClean="0"/>
              <a:t>ngửa</a:t>
            </a:r>
            <a:r>
              <a:rPr lang="en-US" b="1" dirty="0"/>
              <a:t> </a:t>
            </a:r>
            <a:r>
              <a:rPr lang="en-US" b="1" dirty="0" err="1" smtClean="0"/>
              <a:t>đầu</a:t>
            </a:r>
            <a:r>
              <a:rPr lang="en-US" b="1" dirty="0" smtClean="0"/>
              <a:t>.</a:t>
            </a:r>
          </a:p>
          <a:p>
            <a:pPr marL="514350" indent="-514350" algn="just">
              <a:buAutoNum type="arabicPeriod"/>
            </a:pPr>
            <a:r>
              <a:rPr lang="en-US" b="1" dirty="0" err="1" smtClean="0"/>
              <a:t>Thường</a:t>
            </a:r>
            <a:r>
              <a:rPr lang="en-US" b="1" dirty="0" smtClean="0"/>
              <a:t> </a:t>
            </a:r>
            <a:r>
              <a:rPr lang="en-US" b="1" dirty="0" err="1" smtClean="0"/>
              <a:t>xuyên</a:t>
            </a:r>
            <a:r>
              <a:rPr lang="en-US" b="1" dirty="0" smtClean="0"/>
              <a:t> </a:t>
            </a:r>
            <a:r>
              <a:rPr lang="en-US" b="1" dirty="0" err="1" smtClean="0"/>
              <a:t>theo</a:t>
            </a:r>
            <a:r>
              <a:rPr lang="en-US" b="1" dirty="0" smtClean="0"/>
              <a:t> </a:t>
            </a:r>
            <a:r>
              <a:rPr lang="en-US" b="1" dirty="0" err="1" smtClean="0"/>
              <a:t>dõi</a:t>
            </a:r>
            <a:r>
              <a:rPr lang="en-US" b="1" dirty="0" smtClean="0"/>
              <a:t> </a:t>
            </a:r>
            <a:r>
              <a:rPr lang="en-US" b="1" dirty="0" err="1" smtClean="0"/>
              <a:t>nhịp</a:t>
            </a:r>
            <a:r>
              <a:rPr lang="en-US" b="1" dirty="0" smtClean="0"/>
              <a:t> </a:t>
            </a:r>
            <a:r>
              <a:rPr lang="en-US" b="1" dirty="0" err="1" smtClean="0"/>
              <a:t>tim</a:t>
            </a:r>
            <a:r>
              <a:rPr lang="en-US" b="1" dirty="0" smtClean="0"/>
              <a:t> </a:t>
            </a:r>
            <a:r>
              <a:rPr lang="en-US" b="1" dirty="0" err="1" smtClean="0"/>
              <a:t>và</a:t>
            </a:r>
            <a:r>
              <a:rPr lang="en-US" b="1" dirty="0" smtClean="0"/>
              <a:t> </a:t>
            </a:r>
            <a:r>
              <a:rPr lang="en-US" b="1" dirty="0" err="1" smtClean="0"/>
              <a:t>thở</a:t>
            </a:r>
            <a:r>
              <a:rPr lang="en-US" b="1" dirty="0" smtClean="0"/>
              <a:t> </a:t>
            </a:r>
            <a:r>
              <a:rPr lang="en-US" b="1" dirty="0" err="1" smtClean="0"/>
              <a:t>của</a:t>
            </a:r>
            <a:r>
              <a:rPr lang="en-US" b="1" dirty="0" smtClean="0"/>
              <a:t> </a:t>
            </a:r>
            <a:r>
              <a:rPr lang="en-US" b="1" dirty="0" err="1" smtClean="0"/>
              <a:t>nạn</a:t>
            </a:r>
            <a:r>
              <a:rPr lang="en-US" b="1" dirty="0" smtClean="0"/>
              <a:t> </a:t>
            </a:r>
            <a:r>
              <a:rPr lang="en-US" b="1" dirty="0" err="1" smtClean="0"/>
              <a:t>nhân</a:t>
            </a:r>
            <a:r>
              <a:rPr lang="en-US" b="1" dirty="0" smtClean="0"/>
              <a:t>, </a:t>
            </a:r>
            <a:r>
              <a:rPr lang="en-US" b="1" dirty="0" err="1" smtClean="0"/>
              <a:t>cả</a:t>
            </a:r>
            <a:r>
              <a:rPr lang="en-US" b="1" dirty="0" smtClean="0"/>
              <a:t> </a:t>
            </a:r>
            <a:r>
              <a:rPr lang="en-US" b="1" dirty="0" err="1" smtClean="0"/>
              <a:t>khi</a:t>
            </a:r>
            <a:r>
              <a:rPr lang="en-US" b="1" dirty="0" smtClean="0"/>
              <a:t> </a:t>
            </a:r>
            <a:r>
              <a:rPr lang="en-US" b="1" dirty="0" err="1" smtClean="0"/>
              <a:t>nạn</a:t>
            </a:r>
            <a:r>
              <a:rPr lang="en-US" b="1" dirty="0" smtClean="0"/>
              <a:t> </a:t>
            </a:r>
            <a:r>
              <a:rPr lang="en-US" b="1" dirty="0" err="1" smtClean="0"/>
              <a:t>nhân</a:t>
            </a:r>
            <a:r>
              <a:rPr lang="en-US" b="1" dirty="0" smtClean="0"/>
              <a:t> </a:t>
            </a:r>
            <a:r>
              <a:rPr lang="en-US" b="1" dirty="0" err="1" smtClean="0"/>
              <a:t>đã</a:t>
            </a:r>
            <a:r>
              <a:rPr lang="en-US" b="1" dirty="0" smtClean="0"/>
              <a:t> </a:t>
            </a:r>
            <a:r>
              <a:rPr lang="en-US" b="1" dirty="0" err="1" smtClean="0"/>
              <a:t>có</a:t>
            </a:r>
            <a:r>
              <a:rPr lang="en-US" b="1" dirty="0" smtClean="0"/>
              <a:t> </a:t>
            </a:r>
            <a:r>
              <a:rPr lang="en-US" b="1" dirty="0" err="1" smtClean="0"/>
              <a:t>đáp</a:t>
            </a:r>
            <a:r>
              <a:rPr lang="en-US" b="1" dirty="0" smtClean="0"/>
              <a:t> </a:t>
            </a:r>
            <a:r>
              <a:rPr lang="en-US" b="1" dirty="0" err="1" smtClean="0"/>
              <a:t>ứng</a:t>
            </a:r>
            <a:r>
              <a:rPr lang="en-US" b="1" dirty="0" smtClean="0"/>
              <a:t>.</a:t>
            </a:r>
            <a:endParaRPr lang="en-US" b="1" dirty="0"/>
          </a:p>
        </p:txBody>
      </p:sp>
    </p:spTree>
    <p:extLst>
      <p:ext uri="{BB962C8B-B14F-4D97-AF65-F5344CB8AC3E}">
        <p14:creationId xmlns:p14="http://schemas.microsoft.com/office/powerpoint/2010/main" val="82068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latin typeface="Times New Roman" pitchFamily="18" charset="0"/>
                <a:cs typeface="Times New Roman" pitchFamily="18" charset="0"/>
              </a:rPr>
              <a:t>NỘI DUNG</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514350" indent="-514350">
              <a:buAutoNum type="arabicPeriod"/>
            </a:pPr>
            <a:r>
              <a:rPr lang="en-US" sz="4000" b="1" dirty="0" err="1" smtClean="0"/>
              <a:t>Các</a:t>
            </a:r>
            <a:r>
              <a:rPr lang="en-US" sz="4000" b="1" dirty="0" smtClean="0"/>
              <a:t> </a:t>
            </a:r>
            <a:r>
              <a:rPr lang="en-US" sz="4000" b="1" dirty="0" err="1" smtClean="0"/>
              <a:t>chỉ</a:t>
            </a:r>
            <a:r>
              <a:rPr lang="en-US" sz="4000" b="1" dirty="0" smtClean="0"/>
              <a:t> </a:t>
            </a:r>
            <a:r>
              <a:rPr lang="en-US" sz="4000" b="1" dirty="0" err="1" smtClean="0"/>
              <a:t>sổ</a:t>
            </a:r>
            <a:r>
              <a:rPr lang="en-US" sz="4000" b="1" dirty="0" smtClean="0"/>
              <a:t> </a:t>
            </a:r>
            <a:r>
              <a:rPr lang="en-US" sz="4000" b="1" dirty="0" err="1" smtClean="0"/>
              <a:t>nhịp</a:t>
            </a:r>
            <a:r>
              <a:rPr lang="en-US" sz="4000" b="1" dirty="0" smtClean="0"/>
              <a:t> </a:t>
            </a:r>
            <a:r>
              <a:rPr lang="en-US" sz="4000" b="1" dirty="0" err="1" smtClean="0"/>
              <a:t>tim</a:t>
            </a:r>
            <a:endParaRPr lang="en-US" sz="4000" b="1" dirty="0" smtClean="0"/>
          </a:p>
          <a:p>
            <a:pPr marL="514350" indent="-514350">
              <a:buAutoNum type="arabicPeriod"/>
            </a:pPr>
            <a:r>
              <a:rPr lang="en-US" sz="4000" b="1" dirty="0" err="1" smtClean="0"/>
              <a:t>Dấu</a:t>
            </a:r>
            <a:r>
              <a:rPr lang="en-US" sz="4000" b="1" dirty="0" smtClean="0"/>
              <a:t> </a:t>
            </a:r>
            <a:r>
              <a:rPr lang="en-US" sz="4000" b="1" dirty="0" err="1" smtClean="0"/>
              <a:t>hiệu</a:t>
            </a:r>
            <a:r>
              <a:rPr lang="en-US" sz="4000" b="1" dirty="0" smtClean="0"/>
              <a:t> </a:t>
            </a:r>
            <a:r>
              <a:rPr lang="en-US" sz="4000" b="1" dirty="0" err="1" smtClean="0"/>
              <a:t>nhận</a:t>
            </a:r>
            <a:r>
              <a:rPr lang="en-US" sz="4000" b="1" dirty="0" smtClean="0"/>
              <a:t> </a:t>
            </a:r>
            <a:r>
              <a:rPr lang="en-US" sz="4000" b="1" dirty="0" err="1" smtClean="0"/>
              <a:t>biết</a:t>
            </a:r>
            <a:endParaRPr lang="en-US" sz="4000" b="1" dirty="0" smtClean="0"/>
          </a:p>
          <a:p>
            <a:pPr marL="514350" indent="-514350">
              <a:buAutoNum type="arabicPeriod"/>
            </a:pPr>
            <a:r>
              <a:rPr lang="en-US" sz="4000" b="1" dirty="0" err="1" smtClean="0"/>
              <a:t>Nguyên</a:t>
            </a:r>
            <a:r>
              <a:rPr lang="en-US" sz="4000" b="1" dirty="0" smtClean="0"/>
              <a:t> </a:t>
            </a:r>
            <a:r>
              <a:rPr lang="en-US" sz="4000" b="1" dirty="0" err="1" smtClean="0"/>
              <a:t>nhân</a:t>
            </a:r>
            <a:endParaRPr lang="en-US" sz="4000" b="1" dirty="0" smtClean="0"/>
          </a:p>
          <a:p>
            <a:pPr marL="514350" indent="-514350">
              <a:buAutoNum type="arabicPeriod"/>
            </a:pPr>
            <a:r>
              <a:rPr lang="en-US" sz="4000" b="1" dirty="0" err="1" smtClean="0"/>
              <a:t>Nguy</a:t>
            </a:r>
            <a:r>
              <a:rPr lang="en-US" sz="4000" b="1" dirty="0" smtClean="0"/>
              <a:t> </a:t>
            </a:r>
            <a:r>
              <a:rPr lang="en-US" sz="4000" b="1" dirty="0" err="1" smtClean="0"/>
              <a:t>cơ</a:t>
            </a:r>
            <a:endParaRPr lang="en-US" sz="4000" b="1" dirty="0" smtClean="0"/>
          </a:p>
          <a:p>
            <a:pPr marL="514350" indent="-514350">
              <a:buAutoNum type="arabicPeriod"/>
            </a:pPr>
            <a:r>
              <a:rPr lang="en-US" sz="4000" b="1" dirty="0" err="1" smtClean="0"/>
              <a:t>Xử</a:t>
            </a:r>
            <a:r>
              <a:rPr lang="en-US" sz="4000" b="1" dirty="0" smtClean="0"/>
              <a:t> </a:t>
            </a:r>
            <a:r>
              <a:rPr lang="en-US" sz="4000" b="1" dirty="0" err="1" smtClean="0"/>
              <a:t>trí</a:t>
            </a:r>
            <a:endParaRPr lang="en-US" sz="4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1325" y="2008310"/>
            <a:ext cx="3669444" cy="332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304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0000"/>
                </a:solidFill>
                <a:latin typeface="Times New Roman" pitchFamily="18" charset="0"/>
                <a:cs typeface="Times New Roman" pitchFamily="18" charset="0"/>
              </a:rPr>
              <a:t>Mục</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tiêu</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b="1" dirty="0" err="1" smtClean="0"/>
              <a:t>Sau</a:t>
            </a:r>
            <a:r>
              <a:rPr lang="en-US" b="1" dirty="0" smtClean="0"/>
              <a:t> </a:t>
            </a:r>
            <a:r>
              <a:rPr lang="en-US" b="1" dirty="0" err="1" smtClean="0"/>
              <a:t>khi</a:t>
            </a:r>
            <a:r>
              <a:rPr lang="en-US" b="1" dirty="0" smtClean="0"/>
              <a:t> </a:t>
            </a:r>
            <a:r>
              <a:rPr lang="en-US" b="1" dirty="0" err="1" smtClean="0"/>
              <a:t>học</a:t>
            </a:r>
            <a:r>
              <a:rPr lang="en-US" b="1" dirty="0" smtClean="0"/>
              <a:t> </a:t>
            </a:r>
            <a:r>
              <a:rPr lang="en-US" b="1" dirty="0" err="1" smtClean="0"/>
              <a:t>xong</a:t>
            </a:r>
            <a:r>
              <a:rPr lang="en-US" b="1" dirty="0" smtClean="0"/>
              <a:t> </a:t>
            </a:r>
            <a:r>
              <a:rPr lang="en-US" b="1" dirty="0" err="1" smtClean="0"/>
              <a:t>học</a:t>
            </a:r>
            <a:r>
              <a:rPr lang="en-US" b="1" dirty="0" smtClean="0"/>
              <a:t> </a:t>
            </a:r>
            <a:r>
              <a:rPr lang="en-US" b="1" dirty="0" err="1" smtClean="0"/>
              <a:t>sinh</a:t>
            </a:r>
            <a:r>
              <a:rPr lang="en-US" b="1" dirty="0" smtClean="0"/>
              <a:t> </a:t>
            </a:r>
            <a:r>
              <a:rPr lang="en-US" b="1" dirty="0" err="1" smtClean="0"/>
              <a:t>có</a:t>
            </a:r>
            <a:r>
              <a:rPr lang="en-US" b="1" dirty="0" smtClean="0"/>
              <a:t> </a:t>
            </a:r>
            <a:r>
              <a:rPr lang="en-US" b="1" dirty="0" err="1" smtClean="0"/>
              <a:t>khả</a:t>
            </a:r>
            <a:r>
              <a:rPr lang="en-US" b="1" dirty="0" smtClean="0"/>
              <a:t> </a:t>
            </a:r>
            <a:r>
              <a:rPr lang="en-US" b="1" dirty="0" err="1" smtClean="0"/>
              <a:t>năng</a:t>
            </a:r>
            <a:r>
              <a:rPr lang="en-US" b="1" dirty="0" smtClean="0"/>
              <a:t>:</a:t>
            </a:r>
          </a:p>
          <a:p>
            <a:pPr marL="514350" indent="-514350" algn="just">
              <a:buAutoNum type="arabicPeriod"/>
            </a:pPr>
            <a:r>
              <a:rPr lang="en-US" b="1" dirty="0" err="1" smtClean="0"/>
              <a:t>Nêu</a:t>
            </a:r>
            <a:r>
              <a:rPr lang="en-US" b="1" dirty="0" smtClean="0"/>
              <a:t> </a:t>
            </a:r>
            <a:r>
              <a:rPr lang="en-US" b="1" dirty="0" err="1" smtClean="0"/>
              <a:t>được</a:t>
            </a:r>
            <a:r>
              <a:rPr lang="en-US" b="1" dirty="0" smtClean="0"/>
              <a:t> </a:t>
            </a:r>
            <a:r>
              <a:rPr lang="en-US" b="1" dirty="0" err="1" smtClean="0"/>
              <a:t>chỉ</a:t>
            </a:r>
            <a:r>
              <a:rPr lang="en-US" b="1" dirty="0" smtClean="0"/>
              <a:t> </a:t>
            </a:r>
            <a:r>
              <a:rPr lang="en-US" b="1" dirty="0" err="1" smtClean="0"/>
              <a:t>số</a:t>
            </a:r>
            <a:r>
              <a:rPr lang="en-US" b="1" dirty="0" smtClean="0"/>
              <a:t> </a:t>
            </a:r>
            <a:r>
              <a:rPr lang="en-US" b="1" dirty="0" err="1" smtClean="0"/>
              <a:t>nhịp</a:t>
            </a:r>
            <a:r>
              <a:rPr lang="en-US" b="1" dirty="0" smtClean="0"/>
              <a:t> </a:t>
            </a:r>
            <a:r>
              <a:rPr lang="en-US" b="1" dirty="0" err="1" smtClean="0"/>
              <a:t>tim</a:t>
            </a:r>
            <a:r>
              <a:rPr lang="en-US" b="1" dirty="0" smtClean="0"/>
              <a:t>, </a:t>
            </a:r>
            <a:r>
              <a:rPr lang="en-US" b="1" dirty="0" err="1" smtClean="0"/>
              <a:t>nhịp</a:t>
            </a:r>
            <a:r>
              <a:rPr lang="en-US" b="1" dirty="0" smtClean="0"/>
              <a:t> </a:t>
            </a:r>
            <a:r>
              <a:rPr lang="en-US" b="1" dirty="0" err="1" smtClean="0"/>
              <a:t>thở</a:t>
            </a:r>
            <a:r>
              <a:rPr lang="en-US" b="1" dirty="0" smtClean="0"/>
              <a:t> </a:t>
            </a:r>
            <a:r>
              <a:rPr lang="en-US" b="1" dirty="0" err="1" smtClean="0"/>
              <a:t>của</a:t>
            </a:r>
            <a:r>
              <a:rPr lang="en-US" b="1" dirty="0" smtClean="0"/>
              <a:t> </a:t>
            </a:r>
            <a:r>
              <a:rPr lang="en-US" b="1" dirty="0" err="1" smtClean="0"/>
              <a:t>người</a:t>
            </a:r>
            <a:r>
              <a:rPr lang="en-US" b="1" dirty="0" smtClean="0"/>
              <a:t> </a:t>
            </a:r>
            <a:r>
              <a:rPr lang="en-US" b="1" dirty="0" err="1" smtClean="0"/>
              <a:t>bình</a:t>
            </a:r>
            <a:r>
              <a:rPr lang="en-US" b="1" dirty="0" smtClean="0"/>
              <a:t> </a:t>
            </a:r>
            <a:r>
              <a:rPr lang="en-US" b="1" dirty="0" err="1" smtClean="0"/>
              <a:t>thường</a:t>
            </a:r>
            <a:r>
              <a:rPr lang="en-US" b="1" dirty="0" smtClean="0"/>
              <a:t> </a:t>
            </a:r>
            <a:r>
              <a:rPr lang="en-US" b="1" dirty="0" err="1" smtClean="0"/>
              <a:t>và</a:t>
            </a:r>
            <a:r>
              <a:rPr lang="en-US" b="1" dirty="0" smtClean="0"/>
              <a:t> </a:t>
            </a:r>
            <a:r>
              <a:rPr lang="en-US" b="1" dirty="0" err="1" smtClean="0"/>
              <a:t>dấu</a:t>
            </a:r>
            <a:r>
              <a:rPr lang="en-US" b="1" dirty="0" smtClean="0"/>
              <a:t> </a:t>
            </a:r>
            <a:r>
              <a:rPr lang="en-US" b="1" dirty="0" err="1" smtClean="0"/>
              <a:t>hiệu</a:t>
            </a:r>
            <a:r>
              <a:rPr lang="en-US" b="1" dirty="0" smtClean="0"/>
              <a:t> </a:t>
            </a:r>
            <a:r>
              <a:rPr lang="en-US" b="1" dirty="0" err="1" smtClean="0"/>
              <a:t>nhận</a:t>
            </a:r>
            <a:r>
              <a:rPr lang="en-US" b="1" dirty="0" smtClean="0"/>
              <a:t> </a:t>
            </a:r>
            <a:r>
              <a:rPr lang="en-US" b="1" dirty="0" err="1" smtClean="0"/>
              <a:t>biết</a:t>
            </a:r>
            <a:r>
              <a:rPr lang="en-US" b="1" dirty="0" smtClean="0"/>
              <a:t> </a:t>
            </a:r>
            <a:r>
              <a:rPr lang="en-US" b="1" dirty="0" err="1" smtClean="0"/>
              <a:t>nguyên</a:t>
            </a:r>
            <a:r>
              <a:rPr lang="en-US" b="1" dirty="0" smtClean="0"/>
              <a:t> </a:t>
            </a:r>
            <a:r>
              <a:rPr lang="en-US" b="1" dirty="0" err="1" smtClean="0"/>
              <a:t>nhân</a:t>
            </a:r>
            <a:r>
              <a:rPr lang="en-US" b="1" dirty="0" smtClean="0"/>
              <a:t>, </a:t>
            </a:r>
            <a:r>
              <a:rPr lang="en-US" b="1" dirty="0" err="1" smtClean="0"/>
              <a:t>nguy</a:t>
            </a:r>
            <a:r>
              <a:rPr lang="en-US" b="1" dirty="0" smtClean="0"/>
              <a:t> </a:t>
            </a:r>
            <a:r>
              <a:rPr lang="en-US" b="1" dirty="0" err="1" smtClean="0"/>
              <a:t>cơ</a:t>
            </a:r>
            <a:r>
              <a:rPr lang="en-US" b="1" dirty="0" smtClean="0"/>
              <a:t> </a:t>
            </a:r>
            <a:r>
              <a:rPr lang="en-US" b="1" dirty="0" err="1" smtClean="0"/>
              <a:t>khi</a:t>
            </a:r>
            <a:r>
              <a:rPr lang="en-US" b="1" dirty="0" smtClean="0"/>
              <a:t> </a:t>
            </a:r>
            <a:r>
              <a:rPr lang="en-US" b="1" dirty="0" err="1" smtClean="0"/>
              <a:t>bị</a:t>
            </a:r>
            <a:r>
              <a:rPr lang="en-US" b="1" dirty="0" smtClean="0"/>
              <a:t> </a:t>
            </a:r>
            <a:r>
              <a:rPr lang="en-US" b="1" dirty="0" err="1" smtClean="0"/>
              <a:t>ngưng</a:t>
            </a:r>
            <a:r>
              <a:rPr lang="en-US" b="1" dirty="0" smtClean="0"/>
              <a:t> </a:t>
            </a:r>
            <a:r>
              <a:rPr lang="en-US" b="1" dirty="0" err="1" smtClean="0"/>
              <a:t>thở</a:t>
            </a:r>
            <a:r>
              <a:rPr lang="en-US" b="1" dirty="0" smtClean="0"/>
              <a:t>, </a:t>
            </a:r>
            <a:r>
              <a:rPr lang="en-US" b="1" dirty="0" err="1" smtClean="0"/>
              <a:t>ngừng</a:t>
            </a:r>
            <a:r>
              <a:rPr lang="en-US" b="1" dirty="0" smtClean="0"/>
              <a:t> </a:t>
            </a:r>
            <a:r>
              <a:rPr lang="en-US" b="1" dirty="0" err="1" smtClean="0"/>
              <a:t>tim</a:t>
            </a:r>
            <a:endParaRPr lang="en-US" b="1" dirty="0" smtClean="0"/>
          </a:p>
          <a:p>
            <a:pPr marL="514350" indent="-514350" algn="just">
              <a:buAutoNum type="arabicPeriod"/>
            </a:pPr>
            <a:r>
              <a:rPr lang="en-US" b="1" dirty="0" err="1" smtClean="0"/>
              <a:t>Trình</a:t>
            </a:r>
            <a:r>
              <a:rPr lang="en-US" b="1" dirty="0" smtClean="0"/>
              <a:t> </a:t>
            </a:r>
            <a:r>
              <a:rPr lang="en-US" b="1" dirty="0" err="1" smtClean="0"/>
              <a:t>bày</a:t>
            </a:r>
            <a:r>
              <a:rPr lang="en-US" b="1" dirty="0" smtClean="0"/>
              <a:t> </a:t>
            </a:r>
            <a:r>
              <a:rPr lang="en-US" b="1" dirty="0" err="1" smtClean="0"/>
              <a:t>được</a:t>
            </a:r>
            <a:r>
              <a:rPr lang="en-US" b="1" dirty="0" smtClean="0"/>
              <a:t> </a:t>
            </a:r>
            <a:r>
              <a:rPr lang="en-US" b="1" dirty="0" err="1" smtClean="0"/>
              <a:t>các</a:t>
            </a:r>
            <a:r>
              <a:rPr lang="en-US" b="1" dirty="0" smtClean="0"/>
              <a:t> </a:t>
            </a:r>
            <a:r>
              <a:rPr lang="en-US" b="1" dirty="0" err="1" smtClean="0"/>
              <a:t>bước</a:t>
            </a:r>
            <a:r>
              <a:rPr lang="en-US" b="1" dirty="0" smtClean="0"/>
              <a:t> </a:t>
            </a:r>
            <a:r>
              <a:rPr lang="en-US" b="1" dirty="0" err="1" smtClean="0"/>
              <a:t>trong</a:t>
            </a:r>
            <a:r>
              <a:rPr lang="en-US" b="1" dirty="0" smtClean="0"/>
              <a:t> qui </a:t>
            </a:r>
            <a:r>
              <a:rPr lang="en-US" b="1" dirty="0" err="1" smtClean="0"/>
              <a:t>trình</a:t>
            </a:r>
            <a:r>
              <a:rPr lang="en-US" b="1" dirty="0" smtClean="0"/>
              <a:t> </a:t>
            </a:r>
            <a:r>
              <a:rPr lang="en-US" b="1" dirty="0" err="1" smtClean="0"/>
              <a:t>kĩ</a:t>
            </a:r>
            <a:r>
              <a:rPr lang="en-US" b="1" dirty="0" smtClean="0"/>
              <a:t> </a:t>
            </a:r>
            <a:r>
              <a:rPr lang="en-US" b="1" dirty="0" err="1" smtClean="0"/>
              <a:t>thuật</a:t>
            </a:r>
            <a:r>
              <a:rPr lang="en-US" b="1" dirty="0" smtClean="0"/>
              <a:t> </a:t>
            </a:r>
            <a:r>
              <a:rPr lang="en-US" b="1" dirty="0" err="1" smtClean="0"/>
              <a:t>sơ</a:t>
            </a:r>
            <a:r>
              <a:rPr lang="en-US" b="1" dirty="0" smtClean="0"/>
              <a:t> </a:t>
            </a:r>
            <a:r>
              <a:rPr lang="en-US" b="1" dirty="0" err="1" smtClean="0"/>
              <a:t>cứu</a:t>
            </a:r>
            <a:r>
              <a:rPr lang="en-US" b="1" dirty="0" smtClean="0"/>
              <a:t> </a:t>
            </a:r>
            <a:r>
              <a:rPr lang="en-US" b="1" dirty="0" err="1" smtClean="0"/>
              <a:t>bị</a:t>
            </a:r>
            <a:r>
              <a:rPr lang="en-US" b="1" dirty="0" smtClean="0"/>
              <a:t> </a:t>
            </a:r>
            <a:r>
              <a:rPr lang="en-US" b="1" dirty="0" err="1" smtClean="0"/>
              <a:t>ngừng</a:t>
            </a:r>
            <a:r>
              <a:rPr lang="en-US" b="1" dirty="0" smtClean="0"/>
              <a:t> </a:t>
            </a:r>
            <a:r>
              <a:rPr lang="en-US" b="1" dirty="0" err="1" smtClean="0"/>
              <a:t>thở</a:t>
            </a:r>
            <a:r>
              <a:rPr lang="en-US" b="1" dirty="0" smtClean="0"/>
              <a:t>, </a:t>
            </a:r>
            <a:r>
              <a:rPr lang="en-US" b="1" dirty="0" err="1" smtClean="0"/>
              <a:t>ngừng</a:t>
            </a:r>
            <a:r>
              <a:rPr lang="en-US" b="1" dirty="0" smtClean="0"/>
              <a:t> </a:t>
            </a:r>
            <a:r>
              <a:rPr lang="en-US" b="1" dirty="0" err="1" smtClean="0"/>
              <a:t>tim.</a:t>
            </a:r>
            <a:endParaRPr lang="en-US" b="1" dirty="0" smtClean="0"/>
          </a:p>
          <a:p>
            <a:pPr marL="514350" indent="-514350" algn="just">
              <a:buAutoNum type="arabicPeriod"/>
            </a:pPr>
            <a:r>
              <a:rPr lang="en-US" b="1" dirty="0" err="1" smtClean="0"/>
              <a:t>Thực</a:t>
            </a:r>
            <a:r>
              <a:rPr lang="en-US" b="1" dirty="0" smtClean="0"/>
              <a:t> </a:t>
            </a:r>
            <a:r>
              <a:rPr lang="en-US" b="1" dirty="0" err="1" smtClean="0"/>
              <a:t>hành</a:t>
            </a:r>
            <a:r>
              <a:rPr lang="en-US" b="1" dirty="0" smtClean="0"/>
              <a:t> </a:t>
            </a:r>
            <a:r>
              <a:rPr lang="en-US" b="1" dirty="0" err="1" smtClean="0"/>
              <a:t>đúng</a:t>
            </a:r>
            <a:r>
              <a:rPr lang="en-US" b="1" dirty="0" smtClean="0"/>
              <a:t> </a:t>
            </a:r>
            <a:r>
              <a:rPr lang="en-US" b="1" dirty="0" err="1" smtClean="0"/>
              <a:t>các</a:t>
            </a:r>
            <a:r>
              <a:rPr lang="en-US" b="1" dirty="0" smtClean="0"/>
              <a:t> </a:t>
            </a:r>
            <a:r>
              <a:rPr lang="en-US" b="1" dirty="0" err="1" smtClean="0"/>
              <a:t>bước</a:t>
            </a:r>
            <a:r>
              <a:rPr lang="en-US" b="1" dirty="0" smtClean="0"/>
              <a:t> </a:t>
            </a:r>
            <a:r>
              <a:rPr lang="en-US" b="1" dirty="0" err="1" smtClean="0"/>
              <a:t>trong</a:t>
            </a:r>
            <a:r>
              <a:rPr lang="en-US" b="1" dirty="0" smtClean="0"/>
              <a:t> qui </a:t>
            </a:r>
            <a:r>
              <a:rPr lang="en-US" b="1" dirty="0" err="1" smtClean="0"/>
              <a:t>trình</a:t>
            </a:r>
            <a:r>
              <a:rPr lang="en-US" b="1" dirty="0" smtClean="0"/>
              <a:t> </a:t>
            </a:r>
            <a:r>
              <a:rPr lang="en-US" b="1" dirty="0" err="1" smtClean="0"/>
              <a:t>kĩ</a:t>
            </a:r>
            <a:r>
              <a:rPr lang="en-US" b="1" dirty="0" smtClean="0"/>
              <a:t> </a:t>
            </a:r>
            <a:r>
              <a:rPr lang="en-US" b="1" dirty="0" err="1" smtClean="0"/>
              <a:t>thuật</a:t>
            </a:r>
            <a:r>
              <a:rPr lang="en-US" b="1" dirty="0" smtClean="0"/>
              <a:t> </a:t>
            </a:r>
            <a:r>
              <a:rPr lang="en-US" b="1" dirty="0" err="1" smtClean="0"/>
              <a:t>sơ</a:t>
            </a:r>
            <a:r>
              <a:rPr lang="en-US" b="1" dirty="0" smtClean="0"/>
              <a:t> </a:t>
            </a:r>
            <a:r>
              <a:rPr lang="en-US" b="1" dirty="0" err="1" smtClean="0"/>
              <a:t>cứu</a:t>
            </a:r>
            <a:r>
              <a:rPr lang="en-US" b="1" dirty="0" smtClean="0"/>
              <a:t> </a:t>
            </a:r>
            <a:r>
              <a:rPr lang="en-US" b="1" dirty="0" err="1" smtClean="0"/>
              <a:t>bị</a:t>
            </a:r>
            <a:r>
              <a:rPr lang="en-US" b="1" dirty="0" smtClean="0"/>
              <a:t> </a:t>
            </a:r>
            <a:r>
              <a:rPr lang="en-US" b="1" dirty="0" err="1" smtClean="0"/>
              <a:t>ngừng</a:t>
            </a:r>
            <a:r>
              <a:rPr lang="en-US" b="1" dirty="0" smtClean="0"/>
              <a:t> </a:t>
            </a:r>
            <a:r>
              <a:rPr lang="en-US" b="1" dirty="0" err="1" smtClean="0"/>
              <a:t>thở</a:t>
            </a:r>
            <a:r>
              <a:rPr lang="en-US" b="1" dirty="0" smtClean="0"/>
              <a:t>, </a:t>
            </a:r>
            <a:r>
              <a:rPr lang="en-US" b="1" dirty="0" err="1" smtClean="0"/>
              <a:t>ngừng</a:t>
            </a:r>
            <a:r>
              <a:rPr lang="en-US" b="1" dirty="0" smtClean="0"/>
              <a:t> </a:t>
            </a:r>
            <a:r>
              <a:rPr lang="en-US" b="1" dirty="0" err="1" smtClean="0"/>
              <a:t>tim</a:t>
            </a:r>
            <a:r>
              <a:rPr lang="en-US" b="1" dirty="0" smtClean="0"/>
              <a:t> </a:t>
            </a:r>
            <a:r>
              <a:rPr lang="en-US" b="1" dirty="0" err="1" smtClean="0"/>
              <a:t>trên</a:t>
            </a:r>
            <a:r>
              <a:rPr lang="en-US" b="1" dirty="0" smtClean="0"/>
              <a:t> </a:t>
            </a:r>
            <a:r>
              <a:rPr lang="en-US" b="1" dirty="0" err="1" smtClean="0"/>
              <a:t>mô</a:t>
            </a:r>
            <a:r>
              <a:rPr lang="en-US" b="1" dirty="0" smtClean="0"/>
              <a:t> </a:t>
            </a:r>
            <a:r>
              <a:rPr lang="en-US" b="1" dirty="0" err="1" smtClean="0"/>
              <a:t>hình</a:t>
            </a:r>
            <a:r>
              <a:rPr lang="en-US" b="1" dirty="0" smtClean="0"/>
              <a:t> </a:t>
            </a:r>
            <a:r>
              <a:rPr lang="en-US" b="1" dirty="0" err="1" smtClean="0"/>
              <a:t>hoặc</a:t>
            </a:r>
            <a:r>
              <a:rPr lang="en-US" b="1" dirty="0" smtClean="0"/>
              <a:t> </a:t>
            </a:r>
            <a:r>
              <a:rPr lang="en-US" b="1" dirty="0" err="1" smtClean="0"/>
              <a:t>trên</a:t>
            </a:r>
            <a:r>
              <a:rPr lang="en-US" b="1" dirty="0" smtClean="0"/>
              <a:t> </a:t>
            </a:r>
            <a:r>
              <a:rPr lang="en-US" b="1" dirty="0" err="1" smtClean="0"/>
              <a:t>nạn</a:t>
            </a:r>
            <a:r>
              <a:rPr lang="en-US" b="1" dirty="0" smtClean="0"/>
              <a:t> </a:t>
            </a:r>
            <a:r>
              <a:rPr lang="en-US" b="1" dirty="0" err="1" smtClean="0"/>
              <a:t>nhân</a:t>
            </a:r>
            <a:endParaRPr lang="en-US" b="1" dirty="0" smtClean="0"/>
          </a:p>
          <a:p>
            <a:pPr marL="514350" indent="-514350" algn="just">
              <a:buAutoNum type="arabicPeriod"/>
            </a:pPr>
            <a:r>
              <a:rPr lang="en-US" b="1" dirty="0" err="1" smtClean="0"/>
              <a:t>Thể</a:t>
            </a:r>
            <a:r>
              <a:rPr lang="en-US" b="1" dirty="0" smtClean="0"/>
              <a:t> </a:t>
            </a:r>
            <a:r>
              <a:rPr lang="en-US" b="1" dirty="0" err="1" smtClean="0"/>
              <a:t>hiện</a:t>
            </a:r>
            <a:r>
              <a:rPr lang="en-US" b="1" dirty="0" smtClean="0"/>
              <a:t> </a:t>
            </a:r>
            <a:r>
              <a:rPr lang="en-US" b="1" dirty="0" err="1" smtClean="0"/>
              <a:t>tác</a:t>
            </a:r>
            <a:r>
              <a:rPr lang="en-US" b="1" dirty="0" smtClean="0"/>
              <a:t> </a:t>
            </a:r>
            <a:r>
              <a:rPr lang="en-US" b="1" dirty="0" err="1" smtClean="0"/>
              <a:t>phong</a:t>
            </a:r>
            <a:r>
              <a:rPr lang="en-US" b="1" dirty="0" smtClean="0"/>
              <a:t> </a:t>
            </a:r>
            <a:r>
              <a:rPr lang="en-US" b="1" dirty="0" err="1" smtClean="0"/>
              <a:t>khẩn</a:t>
            </a:r>
            <a:r>
              <a:rPr lang="en-US" b="1" dirty="0" smtClean="0"/>
              <a:t> </a:t>
            </a:r>
            <a:r>
              <a:rPr lang="en-US" b="1" dirty="0" err="1" smtClean="0"/>
              <a:t>trương</a:t>
            </a:r>
            <a:r>
              <a:rPr lang="en-US" b="1" dirty="0" smtClean="0"/>
              <a:t> </a:t>
            </a:r>
            <a:r>
              <a:rPr lang="en-US" b="1" dirty="0" err="1" smtClean="0"/>
              <a:t>tích</a:t>
            </a:r>
            <a:r>
              <a:rPr lang="en-US" b="1" dirty="0" smtClean="0"/>
              <a:t> </a:t>
            </a:r>
            <a:r>
              <a:rPr lang="en-US" b="1" dirty="0" err="1" smtClean="0"/>
              <a:t>cực</a:t>
            </a:r>
            <a:r>
              <a:rPr lang="en-US" b="1" dirty="0" smtClean="0"/>
              <a:t> an </a:t>
            </a:r>
            <a:r>
              <a:rPr lang="en-US" b="1" dirty="0" err="1" smtClean="0"/>
              <a:t>toàn</a:t>
            </a:r>
            <a:r>
              <a:rPr lang="en-US" b="1" dirty="0" smtClean="0"/>
              <a:t> </a:t>
            </a:r>
            <a:r>
              <a:rPr lang="en-US" b="1" dirty="0" err="1" smtClean="0"/>
              <a:t>khi</a:t>
            </a:r>
            <a:r>
              <a:rPr lang="en-US" b="1" dirty="0" smtClean="0"/>
              <a:t> </a:t>
            </a:r>
            <a:r>
              <a:rPr lang="en-US" b="1" dirty="0" err="1" smtClean="0"/>
              <a:t>thực</a:t>
            </a:r>
            <a:r>
              <a:rPr lang="en-US" b="1" dirty="0" smtClean="0"/>
              <a:t> </a:t>
            </a:r>
            <a:r>
              <a:rPr lang="en-US" b="1" dirty="0" err="1" smtClean="0"/>
              <a:t>hiện</a:t>
            </a:r>
            <a:r>
              <a:rPr lang="en-US" b="1" dirty="0" smtClean="0"/>
              <a:t> </a:t>
            </a:r>
            <a:r>
              <a:rPr lang="en-US" b="1" dirty="0" err="1" smtClean="0"/>
              <a:t>kĩ</a:t>
            </a:r>
            <a:r>
              <a:rPr lang="en-US" b="1" dirty="0" smtClean="0"/>
              <a:t> </a:t>
            </a:r>
            <a:r>
              <a:rPr lang="en-US" b="1" dirty="0" err="1" smtClean="0"/>
              <a:t>thuật</a:t>
            </a:r>
            <a:r>
              <a:rPr lang="en-US" b="1" dirty="0" smtClean="0"/>
              <a:t> </a:t>
            </a:r>
            <a:r>
              <a:rPr lang="en-US" b="1" dirty="0" err="1" smtClean="0"/>
              <a:t>sơ</a:t>
            </a:r>
            <a:r>
              <a:rPr lang="en-US" b="1" dirty="0" smtClean="0"/>
              <a:t> </a:t>
            </a:r>
            <a:r>
              <a:rPr lang="en-US" b="1" dirty="0" err="1" smtClean="0"/>
              <a:t>cứu</a:t>
            </a:r>
            <a:r>
              <a:rPr lang="en-US" b="1" dirty="0" smtClean="0"/>
              <a:t> </a:t>
            </a:r>
            <a:r>
              <a:rPr lang="en-US" b="1" dirty="0" err="1" smtClean="0"/>
              <a:t>ngừng</a:t>
            </a:r>
            <a:r>
              <a:rPr lang="en-US" b="1" dirty="0" smtClean="0"/>
              <a:t> </a:t>
            </a:r>
            <a:r>
              <a:rPr lang="en-US" b="1" dirty="0" err="1" smtClean="0"/>
              <a:t>thở</a:t>
            </a:r>
            <a:r>
              <a:rPr lang="en-US" b="1" dirty="0" smtClean="0"/>
              <a:t>, </a:t>
            </a:r>
            <a:r>
              <a:rPr lang="en-US" b="1" dirty="0" err="1" smtClean="0"/>
              <a:t>ngừng</a:t>
            </a:r>
            <a:r>
              <a:rPr lang="en-US" b="1" dirty="0" smtClean="0"/>
              <a:t> </a:t>
            </a:r>
            <a:r>
              <a:rPr lang="en-US" b="1" dirty="0" err="1" smtClean="0"/>
              <a:t>tim.</a:t>
            </a:r>
            <a:endParaRPr lang="en-US" b="1" dirty="0"/>
          </a:p>
        </p:txBody>
      </p:sp>
    </p:spTree>
    <p:extLst>
      <p:ext uri="{BB962C8B-B14F-4D97-AF65-F5344CB8AC3E}">
        <p14:creationId xmlns:p14="http://schemas.microsoft.com/office/powerpoint/2010/main" val="1409639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hỏi</a:t>
            </a:r>
            <a:r>
              <a:rPr lang="en-US" sz="3600" b="1" dirty="0" smtClean="0">
                <a:solidFill>
                  <a:srgbClr val="FF0000"/>
                </a:solidFill>
                <a:latin typeface="Times New Roman" pitchFamily="18" charset="0"/>
                <a:cs typeface="Times New Roman" pitchFamily="18" charset="0"/>
              </a:rPr>
              <a:t> 1: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hãy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chỉ</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nhịp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tim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nhịp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thở</a:t>
            </a:r>
            <a:r>
              <a:rPr lang="en-US" sz="3600" b="1" dirty="0" smtClean="0">
                <a:solidFill>
                  <a:srgbClr val="FF0000"/>
                </a:solidFill>
                <a:latin typeface="Times New Roman" pitchFamily="18" charset="0"/>
                <a:cs typeface="Times New Roman" pitchFamily="18" charset="0"/>
              </a:rPr>
              <a:t> ở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thường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2160476"/>
            <a:ext cx="10515600" cy="4351338"/>
          </a:xfrm>
        </p:spPr>
        <p:txBody>
          <a:bodyPr>
            <a:normAutofit/>
          </a:bodyPr>
          <a:lstStyle/>
          <a:p>
            <a:pPr marL="0" indent="0">
              <a:buNone/>
            </a:pPr>
            <a:r>
              <a:rPr lang="en-US" sz="3200" dirty="0" smtClean="0"/>
              <a:t>    * </a:t>
            </a:r>
            <a:r>
              <a:rPr lang="en-US" sz="4000" b="1" dirty="0" smtClean="0"/>
              <a:t>Ở </a:t>
            </a:r>
            <a:r>
              <a:rPr lang="en-US" sz="4000" b="1" dirty="0" err="1" smtClean="0"/>
              <a:t>người</a:t>
            </a:r>
            <a:r>
              <a:rPr lang="en-US" sz="4000" b="1" dirty="0" smtClean="0"/>
              <a:t> </a:t>
            </a:r>
            <a:r>
              <a:rPr lang="en-US" sz="4000" b="1" dirty="0" err="1" smtClean="0"/>
              <a:t>bình</a:t>
            </a:r>
            <a:r>
              <a:rPr lang="en-US" sz="4000" b="1" dirty="0" smtClean="0"/>
              <a:t> </a:t>
            </a:r>
            <a:r>
              <a:rPr lang="en-US" sz="4000" b="1" dirty="0" err="1" smtClean="0"/>
              <a:t>thường</a:t>
            </a:r>
            <a:r>
              <a:rPr lang="en-US" sz="4000" b="1" dirty="0" smtClean="0"/>
              <a:t>: </a:t>
            </a:r>
          </a:p>
          <a:p>
            <a:pPr lvl="1"/>
            <a:r>
              <a:rPr lang="en-US" sz="3600" b="1" dirty="0" err="1" smtClean="0"/>
              <a:t>Chỉ</a:t>
            </a:r>
            <a:r>
              <a:rPr lang="en-US" sz="3600" b="1" dirty="0" smtClean="0"/>
              <a:t> </a:t>
            </a:r>
            <a:r>
              <a:rPr lang="en-US" sz="3600" b="1" dirty="0" err="1" smtClean="0"/>
              <a:t>số</a:t>
            </a:r>
            <a:r>
              <a:rPr lang="en-US" sz="3600" b="1" dirty="0" smtClean="0"/>
              <a:t> </a:t>
            </a:r>
            <a:r>
              <a:rPr lang="en-US" sz="3600" b="1" dirty="0" err="1" smtClean="0"/>
              <a:t>nhịp</a:t>
            </a:r>
            <a:r>
              <a:rPr lang="en-US" sz="3600" b="1" dirty="0" smtClean="0"/>
              <a:t> </a:t>
            </a:r>
            <a:r>
              <a:rPr lang="en-US" sz="3600" b="1" dirty="0" err="1" smtClean="0"/>
              <a:t>tim</a:t>
            </a:r>
            <a:r>
              <a:rPr lang="en-US" sz="3600" b="1" dirty="0" smtClean="0"/>
              <a:t>: 70-80 </a:t>
            </a:r>
            <a:r>
              <a:rPr lang="en-US" sz="3600" b="1" dirty="0" err="1" smtClean="0"/>
              <a:t>lần</a:t>
            </a:r>
            <a:r>
              <a:rPr lang="en-US" sz="3600" b="1" dirty="0" smtClean="0"/>
              <a:t>/1 </a:t>
            </a:r>
            <a:r>
              <a:rPr lang="en-US" sz="3600" b="1" dirty="0" err="1" smtClean="0"/>
              <a:t>phút</a:t>
            </a:r>
            <a:endParaRPr lang="en-US" sz="3600" b="1" dirty="0" smtClean="0"/>
          </a:p>
          <a:p>
            <a:pPr lvl="1"/>
            <a:r>
              <a:rPr lang="en-US" sz="3600" b="1" dirty="0" err="1" smtClean="0"/>
              <a:t>Chỉ</a:t>
            </a:r>
            <a:r>
              <a:rPr lang="en-US" sz="3600" b="1" dirty="0" smtClean="0"/>
              <a:t> </a:t>
            </a:r>
            <a:r>
              <a:rPr lang="en-US" sz="3600" b="1" dirty="0" err="1" smtClean="0"/>
              <a:t>số</a:t>
            </a:r>
            <a:r>
              <a:rPr lang="en-US" sz="3600" b="1" dirty="0" smtClean="0"/>
              <a:t> </a:t>
            </a:r>
            <a:r>
              <a:rPr lang="en-US" sz="3600" b="1" dirty="0" err="1" smtClean="0"/>
              <a:t>nhịp</a:t>
            </a:r>
            <a:r>
              <a:rPr lang="en-US" sz="3600" b="1" dirty="0" smtClean="0"/>
              <a:t> </a:t>
            </a:r>
            <a:r>
              <a:rPr lang="en-US" sz="3600" b="1" dirty="0" err="1" smtClean="0"/>
              <a:t>thở</a:t>
            </a:r>
            <a:r>
              <a:rPr lang="en-US" sz="3600" b="1" dirty="0" smtClean="0"/>
              <a:t>: 16-20 </a:t>
            </a:r>
            <a:r>
              <a:rPr lang="en-US" sz="3600" b="1" dirty="0" err="1" smtClean="0"/>
              <a:t>lần</a:t>
            </a:r>
            <a:r>
              <a:rPr lang="en-US" sz="3600" b="1" dirty="0" smtClean="0"/>
              <a:t>/1 </a:t>
            </a:r>
            <a:r>
              <a:rPr lang="en-US" sz="3600" b="1" dirty="0" err="1" smtClean="0"/>
              <a:t>phút</a:t>
            </a:r>
            <a:endParaRPr lang="en-US" sz="3600" b="1" dirty="0"/>
          </a:p>
          <a:p>
            <a:pPr marL="457200" lvl="1" indent="0">
              <a:buNone/>
            </a:pPr>
            <a:r>
              <a:rPr lang="en-US" sz="4000" b="1" dirty="0" smtClean="0"/>
              <a:t>*  </a:t>
            </a:r>
            <a:r>
              <a:rPr lang="en-US" sz="4000" b="1" dirty="0" err="1" smtClean="0"/>
              <a:t>Trẻ</a:t>
            </a:r>
            <a:r>
              <a:rPr lang="en-US" sz="4000" b="1" dirty="0" smtClean="0"/>
              <a:t> </a:t>
            </a:r>
            <a:r>
              <a:rPr lang="en-US" sz="4000" b="1" dirty="0" err="1" smtClean="0"/>
              <a:t>em</a:t>
            </a:r>
            <a:r>
              <a:rPr lang="en-US" sz="4000" b="1" dirty="0" smtClean="0"/>
              <a:t>: </a:t>
            </a:r>
          </a:p>
          <a:p>
            <a:pPr lvl="1"/>
            <a:r>
              <a:rPr lang="en-US" sz="3600" b="1" dirty="0" err="1" smtClean="0"/>
              <a:t>Chỉ</a:t>
            </a:r>
            <a:r>
              <a:rPr lang="en-US" sz="3600" b="1" dirty="0" smtClean="0"/>
              <a:t> </a:t>
            </a:r>
            <a:r>
              <a:rPr lang="en-US" sz="3600" b="1" dirty="0" err="1" smtClean="0"/>
              <a:t>số</a:t>
            </a:r>
            <a:r>
              <a:rPr lang="en-US" sz="3600" b="1" dirty="0" smtClean="0"/>
              <a:t> </a:t>
            </a:r>
            <a:r>
              <a:rPr lang="en-US" sz="3600" b="1" dirty="0" err="1" smtClean="0"/>
              <a:t>nhịp</a:t>
            </a:r>
            <a:r>
              <a:rPr lang="en-US" sz="3600" b="1" dirty="0" smtClean="0"/>
              <a:t> </a:t>
            </a:r>
            <a:r>
              <a:rPr lang="en-US" sz="3600" b="1" dirty="0" err="1" smtClean="0"/>
              <a:t>tim</a:t>
            </a:r>
            <a:r>
              <a:rPr lang="en-US" sz="3600" b="1" dirty="0" smtClean="0"/>
              <a:t>: 100 - 120 </a:t>
            </a:r>
            <a:r>
              <a:rPr lang="en-US" sz="3600" b="1" dirty="0" err="1" smtClean="0"/>
              <a:t>lần</a:t>
            </a:r>
            <a:r>
              <a:rPr lang="en-US" sz="3600" b="1" dirty="0" smtClean="0"/>
              <a:t>/1 </a:t>
            </a:r>
            <a:r>
              <a:rPr lang="en-US" sz="3600" b="1" dirty="0" err="1" smtClean="0"/>
              <a:t>phút</a:t>
            </a:r>
            <a:endParaRPr lang="en-US" sz="3600" b="1" dirty="0" smtClean="0"/>
          </a:p>
          <a:p>
            <a:pPr lvl="1"/>
            <a:r>
              <a:rPr lang="en-US" sz="3600" b="1" dirty="0" err="1" smtClean="0"/>
              <a:t>Chỉ</a:t>
            </a:r>
            <a:r>
              <a:rPr lang="en-US" sz="3600" b="1" dirty="0" smtClean="0"/>
              <a:t> </a:t>
            </a:r>
            <a:r>
              <a:rPr lang="en-US" sz="3600" b="1" dirty="0" err="1" smtClean="0"/>
              <a:t>số</a:t>
            </a:r>
            <a:r>
              <a:rPr lang="en-US" sz="3600" b="1" dirty="0" smtClean="0"/>
              <a:t> </a:t>
            </a:r>
            <a:r>
              <a:rPr lang="en-US" sz="3600" b="1" dirty="0" err="1" smtClean="0"/>
              <a:t>nhịp</a:t>
            </a:r>
            <a:r>
              <a:rPr lang="en-US" sz="3600" b="1" dirty="0" smtClean="0"/>
              <a:t> </a:t>
            </a:r>
            <a:r>
              <a:rPr lang="en-US" sz="3600" b="1" dirty="0" err="1" smtClean="0"/>
              <a:t>thở</a:t>
            </a:r>
            <a:r>
              <a:rPr lang="en-US" sz="3600" b="1" dirty="0" smtClean="0"/>
              <a:t>: 20-30 </a:t>
            </a:r>
            <a:r>
              <a:rPr lang="en-US" sz="3600" b="1" dirty="0" err="1" smtClean="0"/>
              <a:t>lần</a:t>
            </a:r>
            <a:r>
              <a:rPr lang="en-US" sz="3600" b="1" dirty="0" smtClean="0"/>
              <a:t>/1 </a:t>
            </a:r>
            <a:r>
              <a:rPr lang="en-US" sz="3600" b="1" dirty="0" err="1" smtClean="0"/>
              <a:t>phút</a:t>
            </a:r>
            <a:endParaRPr lang="en-US" sz="3600" b="1" dirty="0" smtClean="0"/>
          </a:p>
          <a:p>
            <a:pPr marL="457200" lvl="1" indent="0">
              <a:buNone/>
            </a:pPr>
            <a:endParaRPr lang="en-US" sz="2800" dirty="0" smtClean="0"/>
          </a:p>
          <a:p>
            <a:pPr marL="457200" lvl="1" indent="0">
              <a:buNone/>
            </a:pPr>
            <a:endParaRPr lang="en-US" sz="2800" dirty="0" smtClean="0"/>
          </a:p>
          <a:p>
            <a:pPr lvl="1"/>
            <a:endParaRPr lang="en-US" sz="2800" dirty="0"/>
          </a:p>
        </p:txBody>
      </p:sp>
    </p:spTree>
    <p:extLst>
      <p:ext uri="{BB962C8B-B14F-4D97-AF65-F5344CB8AC3E}">
        <p14:creationId xmlns:p14="http://schemas.microsoft.com/office/powerpoint/2010/main" val="320554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hỏi</a:t>
            </a:r>
            <a:r>
              <a:rPr lang="en-US" sz="4000" b="1" dirty="0" smtClean="0">
                <a:solidFill>
                  <a:srgbClr val="FF0000"/>
                </a:solidFill>
                <a:latin typeface="Times New Roman" pitchFamily="18" charset="0"/>
                <a:cs typeface="Times New Roman" pitchFamily="18" charset="0"/>
              </a:rPr>
              <a:t> 2: </a:t>
            </a:r>
            <a:r>
              <a:rPr lang="en-US" sz="4000" b="1" dirty="0" err="1" smtClean="0">
                <a:solidFill>
                  <a:srgbClr val="FF0000"/>
                </a:solidFill>
                <a:latin typeface="Times New Roman" pitchFamily="18" charset="0"/>
                <a:cs typeface="Times New Roman" pitchFamily="18" charset="0"/>
              </a:rPr>
              <a:t>Dấu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hiệu</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nào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người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bị</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bất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tỉnh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ngừng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thở</a:t>
            </a:r>
            <a:r>
              <a:rPr lang="en-US" sz="4000" b="1" dirty="0" smtClean="0">
                <a:solidFill>
                  <a:srgbClr val="FF0000"/>
                </a:solidFill>
                <a:latin typeface="Times New Roman" pitchFamily="18" charset="0"/>
                <a:cs typeface="Times New Roman" pitchFamily="18" charset="0"/>
              </a:rPr>
              <a:t>?</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838200" y="2954215"/>
            <a:ext cx="10515600" cy="3222748"/>
          </a:xfrm>
        </p:spPr>
        <p:txBody>
          <a:bodyPr>
            <a:normAutofit/>
          </a:bodyPr>
          <a:lstStyle/>
          <a:p>
            <a:r>
              <a:rPr lang="en-US" sz="3200" b="1" dirty="0" err="1" smtClean="0"/>
              <a:t>Có</a:t>
            </a:r>
            <a:r>
              <a:rPr lang="en-US" sz="3200" b="1" dirty="0" smtClean="0"/>
              <a:t> 3 </a:t>
            </a:r>
            <a:r>
              <a:rPr lang="en-US" sz="3200" b="1" dirty="0" err="1" smtClean="0"/>
              <a:t>dấu</a:t>
            </a:r>
            <a:r>
              <a:rPr lang="en-US" sz="3200" b="1" dirty="0" smtClean="0"/>
              <a:t> </a:t>
            </a:r>
            <a:r>
              <a:rPr lang="en-US" sz="3200" b="1" dirty="0" err="1" smtClean="0"/>
              <a:t>hiệu</a:t>
            </a:r>
            <a:r>
              <a:rPr lang="en-US" sz="3200" b="1" dirty="0" smtClean="0"/>
              <a:t> </a:t>
            </a:r>
            <a:r>
              <a:rPr lang="en-US" sz="3200" b="1" dirty="0" err="1" smtClean="0"/>
              <a:t>chính</a:t>
            </a:r>
            <a:r>
              <a:rPr lang="en-US" sz="3200" b="1" dirty="0" smtClean="0"/>
              <a:t>:</a:t>
            </a:r>
          </a:p>
          <a:p>
            <a:pPr marL="0" indent="0">
              <a:buNone/>
            </a:pPr>
            <a:r>
              <a:rPr lang="en-US" sz="3200" b="1" dirty="0"/>
              <a:t>	</a:t>
            </a:r>
            <a:r>
              <a:rPr lang="en-US" sz="3200" b="1" dirty="0" smtClean="0"/>
              <a:t>- </a:t>
            </a:r>
            <a:r>
              <a:rPr lang="en-US" sz="3200" b="1" dirty="0" err="1" smtClean="0"/>
              <a:t>Bất</a:t>
            </a:r>
            <a:r>
              <a:rPr lang="en-US" sz="3200" b="1" dirty="0" smtClean="0"/>
              <a:t> </a:t>
            </a:r>
            <a:r>
              <a:rPr lang="en-US" sz="3200" b="1" dirty="0" err="1" smtClean="0"/>
              <a:t>tỉnh</a:t>
            </a:r>
            <a:r>
              <a:rPr lang="en-US" sz="3200" b="1" dirty="0" smtClean="0"/>
              <a:t>: </a:t>
            </a:r>
            <a:r>
              <a:rPr lang="en-US" sz="3200" b="1" dirty="0" err="1" smtClean="0"/>
              <a:t>Không</a:t>
            </a:r>
            <a:r>
              <a:rPr lang="en-US" sz="3200" b="1" dirty="0" smtClean="0"/>
              <a:t> </a:t>
            </a:r>
            <a:r>
              <a:rPr lang="en-US" sz="3200" b="1" dirty="0" err="1" smtClean="0"/>
              <a:t>cử</a:t>
            </a:r>
            <a:r>
              <a:rPr lang="en-US" sz="3200" b="1" dirty="0" smtClean="0"/>
              <a:t> </a:t>
            </a:r>
            <a:r>
              <a:rPr lang="en-US" sz="3200" b="1" dirty="0" err="1" smtClean="0"/>
              <a:t>động</a:t>
            </a:r>
            <a:r>
              <a:rPr lang="en-US" sz="3200" b="1" dirty="0" smtClean="0"/>
              <a:t>, </a:t>
            </a:r>
            <a:r>
              <a:rPr lang="en-US" sz="3200" b="1" dirty="0" err="1" smtClean="0"/>
              <a:t>không</a:t>
            </a:r>
            <a:r>
              <a:rPr lang="en-US" sz="3200" b="1" dirty="0" smtClean="0"/>
              <a:t> </a:t>
            </a:r>
            <a:r>
              <a:rPr lang="en-US" sz="3200" b="1" dirty="0" err="1" smtClean="0"/>
              <a:t>phản</a:t>
            </a:r>
            <a:r>
              <a:rPr lang="en-US" sz="3200" b="1" dirty="0" smtClean="0"/>
              <a:t> </a:t>
            </a:r>
            <a:r>
              <a:rPr lang="en-US" sz="3200" b="1" dirty="0" err="1" smtClean="0"/>
              <a:t>ứng</a:t>
            </a:r>
            <a:r>
              <a:rPr lang="en-US" sz="3200" b="1" dirty="0" smtClean="0"/>
              <a:t> </a:t>
            </a:r>
            <a:r>
              <a:rPr lang="en-US" sz="3200" b="1" dirty="0" err="1" smtClean="0"/>
              <a:t>khi</a:t>
            </a:r>
            <a:r>
              <a:rPr lang="en-US" sz="3200" b="1" dirty="0" smtClean="0"/>
              <a:t> lay </a:t>
            </a:r>
            <a:r>
              <a:rPr lang="en-US" sz="3200" b="1" dirty="0" err="1" smtClean="0"/>
              <a:t>gọi</a:t>
            </a:r>
            <a:r>
              <a:rPr lang="en-US" sz="3200" b="1" dirty="0" smtClean="0"/>
              <a:t>, </a:t>
            </a:r>
            <a:r>
              <a:rPr lang="en-US" sz="3200" b="1" dirty="0" err="1" smtClean="0"/>
              <a:t>người</a:t>
            </a:r>
            <a:r>
              <a:rPr lang="en-US" sz="3200" b="1" dirty="0" smtClean="0"/>
              <a:t> </a:t>
            </a:r>
            <a:r>
              <a:rPr lang="en-US" sz="3200" b="1" dirty="0" err="1" smtClean="0"/>
              <a:t>mềm</a:t>
            </a:r>
            <a:r>
              <a:rPr lang="en-US" sz="3200" b="1" dirty="0" smtClean="0"/>
              <a:t> </a:t>
            </a:r>
            <a:r>
              <a:rPr lang="en-US" sz="3200" b="1" dirty="0" err="1" smtClean="0"/>
              <a:t>nhũn</a:t>
            </a:r>
            <a:r>
              <a:rPr lang="en-US" sz="3200" b="1" dirty="0" smtClean="0"/>
              <a:t>, da </a:t>
            </a:r>
            <a:r>
              <a:rPr lang="en-US" sz="3200" b="1" dirty="0" err="1" smtClean="0"/>
              <a:t>tím</a:t>
            </a:r>
            <a:r>
              <a:rPr lang="en-US" sz="3200" b="1" dirty="0" smtClean="0"/>
              <a:t> </a:t>
            </a:r>
            <a:r>
              <a:rPr lang="en-US" sz="3200" b="1" dirty="0" err="1" smtClean="0"/>
              <a:t>tái</a:t>
            </a:r>
            <a:r>
              <a:rPr lang="en-US" sz="3200" b="1" dirty="0" smtClean="0"/>
              <a:t>, </a:t>
            </a:r>
            <a:r>
              <a:rPr lang="en-US" sz="3200" b="1" dirty="0" err="1" smtClean="0"/>
              <a:t>xanh</a:t>
            </a:r>
            <a:r>
              <a:rPr lang="en-US" sz="3200" b="1" dirty="0" smtClean="0"/>
              <a:t> </a:t>
            </a:r>
            <a:r>
              <a:rPr lang="en-US" sz="3200" b="1" dirty="0" err="1" smtClean="0"/>
              <a:t>nhợt</a:t>
            </a:r>
            <a:endParaRPr lang="en-US" sz="3200" b="1" dirty="0" smtClean="0"/>
          </a:p>
          <a:p>
            <a:pPr marL="0" indent="0">
              <a:buNone/>
            </a:pPr>
            <a:r>
              <a:rPr lang="en-US" sz="3200" b="1" dirty="0"/>
              <a:t>	</a:t>
            </a:r>
            <a:r>
              <a:rPr lang="en-US" sz="3200" b="1" dirty="0" smtClean="0"/>
              <a:t>- </a:t>
            </a:r>
            <a:r>
              <a:rPr lang="en-US" sz="3200" b="1" dirty="0" err="1" smtClean="0"/>
              <a:t>Ngừng</a:t>
            </a:r>
            <a:r>
              <a:rPr lang="en-US" sz="3200" b="1" dirty="0" smtClean="0"/>
              <a:t> </a:t>
            </a:r>
            <a:r>
              <a:rPr lang="en-US" sz="3200" b="1" dirty="0" err="1" smtClean="0"/>
              <a:t>thở</a:t>
            </a:r>
            <a:r>
              <a:rPr lang="en-US" sz="3200" b="1" dirty="0" smtClean="0"/>
              <a:t>, </a:t>
            </a:r>
            <a:r>
              <a:rPr lang="en-US" sz="3200" b="1" dirty="0" err="1" smtClean="0"/>
              <a:t>thở</a:t>
            </a:r>
            <a:r>
              <a:rPr lang="en-US" sz="3200" b="1" dirty="0" smtClean="0"/>
              <a:t> </a:t>
            </a:r>
            <a:r>
              <a:rPr lang="en-US" sz="3200" b="1" dirty="0" err="1" smtClean="0"/>
              <a:t>ngáp</a:t>
            </a:r>
            <a:r>
              <a:rPr lang="en-US" sz="3200" b="1" dirty="0" smtClean="0"/>
              <a:t> </a:t>
            </a:r>
            <a:r>
              <a:rPr lang="en-US" sz="3200" b="1" dirty="0" err="1" smtClean="0"/>
              <a:t>được</a:t>
            </a:r>
            <a:r>
              <a:rPr lang="en-US" sz="3200" b="1" dirty="0" smtClean="0"/>
              <a:t> </a:t>
            </a:r>
            <a:r>
              <a:rPr lang="en-US" sz="3200" b="1" dirty="0" err="1" smtClean="0"/>
              <a:t>coi</a:t>
            </a:r>
            <a:r>
              <a:rPr lang="en-US" sz="3200" b="1" dirty="0" smtClean="0"/>
              <a:t> </a:t>
            </a:r>
            <a:r>
              <a:rPr lang="en-US" sz="3200" b="1" dirty="0" err="1" smtClean="0"/>
              <a:t>là</a:t>
            </a:r>
            <a:r>
              <a:rPr lang="en-US" sz="3200" b="1" dirty="0" smtClean="0"/>
              <a:t> </a:t>
            </a:r>
            <a:r>
              <a:rPr lang="en-US" sz="3200" b="1" dirty="0" err="1" smtClean="0"/>
              <a:t>dấu</a:t>
            </a:r>
            <a:r>
              <a:rPr lang="en-US" sz="3200" b="1" dirty="0" smtClean="0"/>
              <a:t> </a:t>
            </a:r>
            <a:r>
              <a:rPr lang="en-US" sz="3200" b="1" dirty="0" err="1" smtClean="0"/>
              <a:t>hiệu</a:t>
            </a:r>
            <a:r>
              <a:rPr lang="en-US" sz="3200" b="1" dirty="0" smtClean="0"/>
              <a:t> </a:t>
            </a:r>
            <a:r>
              <a:rPr lang="en-US" sz="3200" b="1" dirty="0" err="1" smtClean="0"/>
              <a:t>ngừng</a:t>
            </a:r>
            <a:r>
              <a:rPr lang="en-US" sz="3200" b="1" dirty="0" smtClean="0"/>
              <a:t> </a:t>
            </a:r>
            <a:r>
              <a:rPr lang="en-US" sz="3200" b="1" dirty="0" err="1" smtClean="0"/>
              <a:t>tim</a:t>
            </a:r>
            <a:endParaRPr lang="en-US" sz="3200" b="1" dirty="0" smtClean="0"/>
          </a:p>
          <a:p>
            <a:pPr marL="0" indent="0">
              <a:buNone/>
            </a:pPr>
            <a:r>
              <a:rPr lang="en-US" sz="3200" b="1" dirty="0"/>
              <a:t>	</a:t>
            </a:r>
            <a:r>
              <a:rPr lang="en-US" sz="3200" b="1" dirty="0" smtClean="0"/>
              <a:t>- </a:t>
            </a:r>
            <a:r>
              <a:rPr lang="en-US" sz="3200" b="1" dirty="0" err="1" smtClean="0"/>
              <a:t>Không</a:t>
            </a:r>
            <a:r>
              <a:rPr lang="en-US" sz="3200" b="1" dirty="0" smtClean="0"/>
              <a:t> </a:t>
            </a:r>
            <a:r>
              <a:rPr lang="en-US" sz="3200" b="1" dirty="0" err="1" smtClean="0"/>
              <a:t>sờ</a:t>
            </a:r>
            <a:r>
              <a:rPr lang="en-US" sz="3200" b="1" dirty="0" smtClean="0"/>
              <a:t> </a:t>
            </a:r>
            <a:r>
              <a:rPr lang="en-US" sz="3200" b="1" dirty="0" err="1" smtClean="0"/>
              <a:t>thấy</a:t>
            </a:r>
            <a:r>
              <a:rPr lang="en-US" sz="3200" b="1" dirty="0" smtClean="0"/>
              <a:t> (</a:t>
            </a:r>
            <a:r>
              <a:rPr lang="en-US" sz="3200" b="1" dirty="0" err="1" smtClean="0"/>
              <a:t>bắt</a:t>
            </a:r>
            <a:r>
              <a:rPr lang="en-US" sz="3200" b="1" dirty="0" smtClean="0"/>
              <a:t>) </a:t>
            </a:r>
            <a:r>
              <a:rPr lang="en-US" sz="3200" b="1" dirty="0" err="1" smtClean="0"/>
              <a:t>được</a:t>
            </a:r>
            <a:r>
              <a:rPr lang="en-US" sz="3200" b="1" dirty="0" smtClean="0"/>
              <a:t> </a:t>
            </a:r>
            <a:r>
              <a:rPr lang="en-US" sz="3200" b="1" dirty="0" err="1" smtClean="0"/>
              <a:t>mạch</a:t>
            </a:r>
            <a:r>
              <a:rPr lang="en-US" sz="3200" b="1" dirty="0" smtClean="0"/>
              <a:t> </a:t>
            </a:r>
            <a:r>
              <a:rPr lang="en-US" sz="3200" b="1" dirty="0" err="1" smtClean="0"/>
              <a:t>ngoại</a:t>
            </a:r>
            <a:r>
              <a:rPr lang="en-US" sz="3200" b="1" dirty="0" smtClean="0"/>
              <a:t> vi: </a:t>
            </a:r>
            <a:r>
              <a:rPr lang="en-US" sz="3200" b="1" dirty="0" err="1" smtClean="0"/>
              <a:t>mạch</a:t>
            </a:r>
            <a:r>
              <a:rPr lang="en-US" sz="3200" b="1" dirty="0" smtClean="0"/>
              <a:t> </a:t>
            </a:r>
            <a:r>
              <a:rPr lang="en-US" sz="3200" b="1" dirty="0" err="1" smtClean="0"/>
              <a:t>cảnh</a:t>
            </a:r>
            <a:r>
              <a:rPr lang="en-US" sz="3200" b="1" dirty="0" smtClean="0"/>
              <a:t> (ở </a:t>
            </a:r>
            <a:r>
              <a:rPr lang="en-US" sz="3200" b="1" dirty="0" err="1" smtClean="0"/>
              <a:t>cổ</a:t>
            </a:r>
            <a:r>
              <a:rPr lang="en-US" sz="3200" b="1" dirty="0" smtClean="0"/>
              <a:t>), </a:t>
            </a:r>
            <a:r>
              <a:rPr lang="en-US" sz="3200" b="1" dirty="0" err="1" smtClean="0"/>
              <a:t>mạch</a:t>
            </a:r>
            <a:r>
              <a:rPr lang="en-US" sz="3200" b="1" dirty="0" smtClean="0"/>
              <a:t> quay ở </a:t>
            </a:r>
            <a:r>
              <a:rPr lang="en-US" sz="3200" b="1" dirty="0" err="1" smtClean="0"/>
              <a:t>cổ</a:t>
            </a:r>
            <a:r>
              <a:rPr lang="en-US" sz="3200" b="1" dirty="0" smtClean="0"/>
              <a:t> </a:t>
            </a:r>
            <a:r>
              <a:rPr lang="en-US" sz="3200" b="1" dirty="0" err="1" smtClean="0"/>
              <a:t>tay</a:t>
            </a:r>
            <a:r>
              <a:rPr lang="en-US" sz="3200" b="1" dirty="0" smtClean="0"/>
              <a:t>, </a:t>
            </a:r>
            <a:r>
              <a:rPr lang="en-US" sz="3200" b="1" dirty="0" err="1" smtClean="0"/>
              <a:t>mạch</a:t>
            </a:r>
            <a:r>
              <a:rPr lang="en-US" sz="3200" b="1" dirty="0" smtClean="0"/>
              <a:t> </a:t>
            </a:r>
            <a:r>
              <a:rPr lang="en-US" sz="3200" b="1" dirty="0" err="1" smtClean="0"/>
              <a:t>bẹn</a:t>
            </a:r>
            <a:r>
              <a:rPr lang="en-US" sz="3200" b="1" dirty="0" smtClean="0"/>
              <a:t>.</a:t>
            </a:r>
          </a:p>
          <a:p>
            <a:pPr marL="0" indent="0">
              <a:buNone/>
            </a:pPr>
            <a:endParaRPr lang="en-US" sz="32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969" y="1100871"/>
            <a:ext cx="5560769" cy="224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0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smtClean="0">
                <a:solidFill>
                  <a:srgbClr val="FF0000"/>
                </a:solidFill>
                <a:latin typeface="Times New Roman" pitchFamily="18" charset="0"/>
                <a:cs typeface="Times New Roman" pitchFamily="18" charset="0"/>
              </a:rPr>
              <a:t>Câu</a:t>
            </a:r>
            <a:r>
              <a:rPr lang="en-US" sz="4000" b="1" dirty="0" smtClean="0">
                <a:solidFill>
                  <a:srgbClr val="FF0000"/>
                </a:solidFill>
                <a:latin typeface="Times New Roman" pitchFamily="18" charset="0"/>
                <a:cs typeface="Times New Roman" pitchFamily="18" charset="0"/>
              </a:rPr>
              <a:t> 3: </a:t>
            </a:r>
            <a:r>
              <a:rPr lang="en-US" sz="4000" b="1" dirty="0" err="1" smtClean="0">
                <a:solidFill>
                  <a:srgbClr val="FF0000"/>
                </a:solidFill>
                <a:latin typeface="Times New Roman" pitchFamily="18" charset="0"/>
                <a:cs typeface="Times New Roman" pitchFamily="18" charset="0"/>
              </a:rPr>
              <a:t>Nguyên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nhân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vì</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sao</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dẫn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đến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tình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trạng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ngừng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thở</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ngừng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tim</a:t>
            </a:r>
            <a:endParaRPr lang="en-US" sz="40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9291" y="1790456"/>
            <a:ext cx="10515600" cy="4351338"/>
          </a:xfrm>
        </p:spPr>
        <p:txBody>
          <a:bodyPr>
            <a:normAutofit lnSpcReduction="10000"/>
          </a:bodyPr>
          <a:lstStyle/>
          <a:p>
            <a:r>
              <a:rPr lang="en-US" sz="2400" b="1" dirty="0" err="1" smtClean="0"/>
              <a:t>Dị</a:t>
            </a:r>
            <a:r>
              <a:rPr lang="en-US" sz="2400" b="1" dirty="0" smtClean="0"/>
              <a:t> </a:t>
            </a:r>
            <a:r>
              <a:rPr lang="en-US" sz="2400" b="1" dirty="0" err="1" smtClean="0"/>
              <a:t>vật</a:t>
            </a:r>
            <a:r>
              <a:rPr lang="en-US" sz="2400" b="1" dirty="0" smtClean="0"/>
              <a:t> </a:t>
            </a:r>
            <a:r>
              <a:rPr lang="en-US" sz="2400" b="1" dirty="0" err="1" smtClean="0"/>
              <a:t>đường</a:t>
            </a:r>
            <a:r>
              <a:rPr lang="en-US" sz="2400" b="1" dirty="0" smtClean="0"/>
              <a:t> </a:t>
            </a:r>
            <a:r>
              <a:rPr lang="en-US" sz="2400" b="1" dirty="0" err="1" smtClean="0"/>
              <a:t>thở</a:t>
            </a:r>
            <a:endParaRPr lang="en-US" sz="2400" b="1" dirty="0" smtClean="0"/>
          </a:p>
          <a:p>
            <a:r>
              <a:rPr lang="en-US" sz="2400" b="1" dirty="0" err="1" smtClean="0"/>
              <a:t>Điện</a:t>
            </a:r>
            <a:r>
              <a:rPr lang="en-US" sz="2400" b="1" dirty="0" smtClean="0"/>
              <a:t> </a:t>
            </a:r>
            <a:r>
              <a:rPr lang="en-US" sz="2400" b="1" dirty="0" err="1" smtClean="0"/>
              <a:t>giật</a:t>
            </a:r>
            <a:endParaRPr lang="en-US" sz="2400" b="1" dirty="0" smtClean="0"/>
          </a:p>
          <a:p>
            <a:r>
              <a:rPr lang="en-US" sz="2400" b="1" dirty="0" err="1" smtClean="0"/>
              <a:t>Đuối</a:t>
            </a:r>
            <a:r>
              <a:rPr lang="en-US" sz="2400" b="1" dirty="0" smtClean="0"/>
              <a:t> </a:t>
            </a:r>
            <a:r>
              <a:rPr lang="en-US" sz="2400" b="1" dirty="0" err="1" smtClean="0"/>
              <a:t>nước</a:t>
            </a:r>
            <a:endParaRPr lang="en-US" sz="2400" b="1" dirty="0" smtClean="0"/>
          </a:p>
          <a:p>
            <a:r>
              <a:rPr lang="en-US" sz="2400" b="1" dirty="0" err="1" smtClean="0"/>
              <a:t>Bị</a:t>
            </a:r>
            <a:r>
              <a:rPr lang="en-US" sz="2400" b="1" dirty="0" smtClean="0"/>
              <a:t> </a:t>
            </a:r>
            <a:r>
              <a:rPr lang="en-US" sz="2400" b="1" dirty="0" err="1" smtClean="0"/>
              <a:t>kích</a:t>
            </a:r>
            <a:r>
              <a:rPr lang="en-US" sz="2400" b="1" dirty="0" smtClean="0"/>
              <a:t> </a:t>
            </a:r>
            <a:r>
              <a:rPr lang="en-US" sz="2400" b="1" dirty="0" err="1" smtClean="0"/>
              <a:t>động</a:t>
            </a:r>
            <a:r>
              <a:rPr lang="en-US" sz="2400" b="1" dirty="0" smtClean="0"/>
              <a:t> </a:t>
            </a:r>
            <a:r>
              <a:rPr lang="en-US" sz="2400" b="1" dirty="0" err="1" smtClean="0"/>
              <a:t>hệ</a:t>
            </a:r>
            <a:r>
              <a:rPr lang="en-US" sz="2400" b="1" dirty="0" smtClean="0"/>
              <a:t> </a:t>
            </a:r>
            <a:r>
              <a:rPr lang="en-US" sz="2400" b="1" dirty="0" err="1" smtClean="0"/>
              <a:t>thần</a:t>
            </a:r>
            <a:r>
              <a:rPr lang="en-US" sz="2400" b="1" dirty="0" smtClean="0"/>
              <a:t> </a:t>
            </a:r>
            <a:r>
              <a:rPr lang="en-US" sz="2400" b="1" dirty="0" err="1" smtClean="0"/>
              <a:t>kinh</a:t>
            </a:r>
            <a:endParaRPr lang="en-US" sz="2400" b="1" dirty="0" smtClean="0"/>
          </a:p>
          <a:p>
            <a:r>
              <a:rPr lang="en-US" sz="2400" b="1" dirty="0" err="1" smtClean="0"/>
              <a:t>Ngộ</a:t>
            </a:r>
            <a:r>
              <a:rPr lang="en-US" sz="2400" b="1" dirty="0" smtClean="0"/>
              <a:t> </a:t>
            </a:r>
            <a:r>
              <a:rPr lang="en-US" sz="2400" b="1" dirty="0" err="1" smtClean="0"/>
              <a:t>độc</a:t>
            </a:r>
            <a:endParaRPr lang="en-US" sz="2400" b="1" dirty="0" smtClean="0"/>
          </a:p>
          <a:p>
            <a:r>
              <a:rPr lang="en-US" sz="2400" b="1" dirty="0" smtClean="0"/>
              <a:t>Tai </a:t>
            </a:r>
            <a:r>
              <a:rPr lang="en-US" sz="2400" b="1" dirty="0" err="1" smtClean="0"/>
              <a:t>nạn</a:t>
            </a:r>
            <a:r>
              <a:rPr lang="en-US" sz="2400" b="1" dirty="0" smtClean="0"/>
              <a:t> </a:t>
            </a:r>
            <a:r>
              <a:rPr lang="en-US" sz="2400" b="1" dirty="0" err="1" smtClean="0"/>
              <a:t>giao</a:t>
            </a:r>
            <a:r>
              <a:rPr lang="en-US" sz="2400" b="1" dirty="0" smtClean="0"/>
              <a:t> </a:t>
            </a:r>
            <a:r>
              <a:rPr lang="en-US" sz="2400" b="1" dirty="0" err="1" smtClean="0"/>
              <a:t>thông</a:t>
            </a:r>
            <a:endParaRPr lang="en-US" sz="2400" b="1" dirty="0" smtClean="0"/>
          </a:p>
          <a:p>
            <a:r>
              <a:rPr lang="en-US" sz="2400" b="1" dirty="0" err="1" smtClean="0"/>
              <a:t>Mất</a:t>
            </a:r>
            <a:r>
              <a:rPr lang="en-US" sz="2400" b="1" dirty="0" smtClean="0"/>
              <a:t> </a:t>
            </a:r>
            <a:r>
              <a:rPr lang="en-US" sz="2400" b="1" dirty="0" err="1" smtClean="0"/>
              <a:t>máu</a:t>
            </a:r>
            <a:r>
              <a:rPr lang="en-US" sz="2400" b="1" dirty="0" smtClean="0"/>
              <a:t> </a:t>
            </a:r>
            <a:r>
              <a:rPr lang="en-US" sz="2400" b="1" dirty="0" err="1" smtClean="0"/>
              <a:t>quá</a:t>
            </a:r>
            <a:r>
              <a:rPr lang="en-US" sz="2400" b="1" dirty="0" smtClean="0"/>
              <a:t> </a:t>
            </a:r>
            <a:r>
              <a:rPr lang="en-US" sz="2400" b="1" dirty="0" err="1" smtClean="0"/>
              <a:t>nhiều</a:t>
            </a:r>
            <a:endParaRPr lang="en-US" sz="2400" b="1" dirty="0" smtClean="0"/>
          </a:p>
          <a:p>
            <a:r>
              <a:rPr lang="en-US" sz="2400" b="1" dirty="0" err="1" smtClean="0"/>
              <a:t>Ngạt</a:t>
            </a:r>
            <a:r>
              <a:rPr lang="en-US" sz="2400" b="1" dirty="0" smtClean="0"/>
              <a:t> </a:t>
            </a:r>
            <a:r>
              <a:rPr lang="en-US" sz="2400" b="1" dirty="0" err="1" smtClean="0"/>
              <a:t>khói</a:t>
            </a:r>
            <a:r>
              <a:rPr lang="en-US" sz="2400" b="1" dirty="0" smtClean="0"/>
              <a:t>, </a:t>
            </a:r>
            <a:r>
              <a:rPr lang="en-US" sz="2400" b="1" dirty="0" err="1" smtClean="0"/>
              <a:t>khí</a:t>
            </a:r>
            <a:r>
              <a:rPr lang="en-US" sz="2400" b="1" dirty="0" smtClean="0"/>
              <a:t> </a:t>
            </a:r>
            <a:r>
              <a:rPr lang="en-US" sz="2400" b="1" dirty="0" err="1" smtClean="0"/>
              <a:t>độc</a:t>
            </a:r>
            <a:endParaRPr lang="en-US" sz="2400" b="1" dirty="0" smtClean="0"/>
          </a:p>
          <a:p>
            <a:r>
              <a:rPr lang="en-US" sz="2400" b="1" dirty="0" err="1" smtClean="0"/>
              <a:t>Các</a:t>
            </a:r>
            <a:r>
              <a:rPr lang="en-US" sz="2400" b="1" dirty="0" smtClean="0"/>
              <a:t> </a:t>
            </a:r>
            <a:r>
              <a:rPr lang="en-US" sz="2400" b="1" dirty="0" err="1" smtClean="0"/>
              <a:t>chấn</a:t>
            </a:r>
            <a:r>
              <a:rPr lang="en-US" sz="2400" b="1" dirty="0" smtClean="0"/>
              <a:t> </a:t>
            </a:r>
            <a:r>
              <a:rPr lang="en-US" sz="2400" b="1" dirty="0" err="1" smtClean="0"/>
              <a:t>thương</a:t>
            </a:r>
            <a:r>
              <a:rPr lang="en-US" sz="2400" b="1" dirty="0" smtClean="0"/>
              <a:t> </a:t>
            </a:r>
            <a:r>
              <a:rPr lang="en-US" sz="2400" b="1" dirty="0" err="1" smtClean="0"/>
              <a:t>khác</a:t>
            </a:r>
            <a:r>
              <a:rPr lang="en-US" sz="2400" b="1" dirty="0" smtClean="0"/>
              <a:t> </a:t>
            </a:r>
            <a:r>
              <a:rPr lang="en-US" sz="2400" b="1" dirty="0" err="1" smtClean="0"/>
              <a:t>không</a:t>
            </a:r>
            <a:r>
              <a:rPr lang="en-US" sz="2400" b="1" dirty="0" smtClean="0"/>
              <a:t> </a:t>
            </a:r>
            <a:r>
              <a:rPr lang="en-US" sz="2400" b="1" dirty="0" err="1" smtClean="0"/>
              <a:t>được</a:t>
            </a:r>
            <a:r>
              <a:rPr lang="en-US" sz="2400" b="1" dirty="0" smtClean="0"/>
              <a:t> </a:t>
            </a:r>
            <a:r>
              <a:rPr lang="en-US" sz="2400" b="1" dirty="0" err="1" smtClean="0"/>
              <a:t>sơ</a:t>
            </a:r>
            <a:r>
              <a:rPr lang="en-US" sz="2400" b="1" dirty="0" smtClean="0"/>
              <a:t> </a:t>
            </a:r>
            <a:r>
              <a:rPr lang="en-US" sz="2400" b="1" dirty="0" err="1" smtClean="0"/>
              <a:t>cứu</a:t>
            </a:r>
            <a:r>
              <a:rPr lang="en-US" sz="2400" b="1" dirty="0" smtClean="0"/>
              <a:t> </a:t>
            </a:r>
            <a:endParaRPr lang="en-US" sz="2400" b="1" dirty="0" smtClean="0"/>
          </a:p>
          <a:p>
            <a:pPr marL="0" indent="0">
              <a:buNone/>
            </a:pPr>
            <a:r>
              <a:rPr lang="en-US" sz="2400" b="1" dirty="0" err="1" smtClean="0"/>
              <a:t>kịp</a:t>
            </a:r>
            <a:r>
              <a:rPr lang="en-US" sz="2400" b="1" dirty="0" smtClean="0"/>
              <a:t> </a:t>
            </a:r>
            <a:r>
              <a:rPr lang="en-US" sz="2400" b="1" dirty="0" err="1" smtClean="0"/>
              <a:t>thời</a:t>
            </a:r>
            <a:endParaRPr lang="en-US" sz="2400" b="1" dirty="0" smtClean="0"/>
          </a:p>
          <a:p>
            <a:endParaRPr lang="en-US" sz="24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815" y="1329837"/>
            <a:ext cx="3020890" cy="21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8" y="1182566"/>
            <a:ext cx="2825263" cy="233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662" y="3664195"/>
            <a:ext cx="4821848" cy="2250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06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0000"/>
                </a:solidFill>
              </a:rPr>
              <a:t>Nguy</a:t>
            </a:r>
            <a:r>
              <a:rPr lang="en-US" b="1" dirty="0" smtClean="0">
                <a:solidFill>
                  <a:srgbClr val="FF0000"/>
                </a:solidFill>
              </a:rPr>
              <a:t> </a:t>
            </a:r>
            <a:r>
              <a:rPr lang="en-US" b="1" dirty="0" err="1" smtClean="0">
                <a:solidFill>
                  <a:srgbClr val="FF0000"/>
                </a:solidFill>
              </a:rPr>
              <a:t>cơ</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a:bodyPr>
          <a:lstStyle/>
          <a:p>
            <a:r>
              <a:rPr lang="en-US" sz="4000" b="1" dirty="0" smtClean="0"/>
              <a:t>- </a:t>
            </a:r>
            <a:r>
              <a:rPr lang="en-US" sz="4000" b="1" dirty="0" err="1" smtClean="0"/>
              <a:t>Ngừng</a:t>
            </a:r>
            <a:r>
              <a:rPr lang="en-US" sz="4000" b="1" dirty="0" smtClean="0"/>
              <a:t> </a:t>
            </a:r>
            <a:r>
              <a:rPr lang="en-US" sz="4000" b="1" dirty="0" err="1" smtClean="0"/>
              <a:t>thở</a:t>
            </a:r>
            <a:r>
              <a:rPr lang="en-US" sz="4000" b="1" dirty="0" smtClean="0"/>
              <a:t>, </a:t>
            </a:r>
            <a:r>
              <a:rPr lang="en-US" sz="4000" b="1" dirty="0" err="1" smtClean="0"/>
              <a:t>ngừng</a:t>
            </a:r>
            <a:r>
              <a:rPr lang="en-US" sz="4000" b="1" dirty="0" smtClean="0"/>
              <a:t> </a:t>
            </a:r>
            <a:r>
              <a:rPr lang="en-US" sz="4000" b="1" dirty="0" err="1" smtClean="0"/>
              <a:t>tim</a:t>
            </a:r>
            <a:r>
              <a:rPr lang="en-US" sz="4000" b="1" dirty="0" smtClean="0"/>
              <a:t> </a:t>
            </a:r>
            <a:r>
              <a:rPr lang="en-US" sz="4000" b="1" dirty="0" err="1" smtClean="0"/>
              <a:t>gây</a:t>
            </a:r>
            <a:r>
              <a:rPr lang="en-US" sz="4000" b="1" dirty="0" smtClean="0"/>
              <a:t> </a:t>
            </a:r>
            <a:r>
              <a:rPr lang="en-US" sz="4000" b="1" dirty="0" err="1" smtClean="0"/>
              <a:t>thiếu</a:t>
            </a:r>
            <a:r>
              <a:rPr lang="en-US" sz="4000" b="1" dirty="0" smtClean="0"/>
              <a:t> </a:t>
            </a:r>
            <a:r>
              <a:rPr lang="en-US" sz="4000" b="1" dirty="0" err="1" smtClean="0"/>
              <a:t>máu</a:t>
            </a:r>
            <a:r>
              <a:rPr lang="en-US" sz="4000" b="1" dirty="0" smtClean="0"/>
              <a:t> </a:t>
            </a:r>
            <a:r>
              <a:rPr lang="en-US" sz="4000" b="1" dirty="0" err="1" smtClean="0"/>
              <a:t>não</a:t>
            </a:r>
            <a:r>
              <a:rPr lang="en-US" sz="4000" b="1" dirty="0" smtClean="0"/>
              <a:t> </a:t>
            </a:r>
            <a:r>
              <a:rPr lang="en-US" sz="4000" b="1" dirty="0" err="1" smtClean="0"/>
              <a:t>dẫn</a:t>
            </a:r>
            <a:r>
              <a:rPr lang="en-US" sz="4000" b="1" dirty="0" smtClean="0"/>
              <a:t> </a:t>
            </a:r>
            <a:r>
              <a:rPr lang="en-US" sz="4000" b="1" dirty="0" err="1" smtClean="0"/>
              <a:t>đến</a:t>
            </a:r>
            <a:r>
              <a:rPr lang="en-US" sz="4000" b="1" dirty="0" smtClean="0"/>
              <a:t>  </a:t>
            </a:r>
            <a:r>
              <a:rPr lang="en-US" sz="4000" b="1" dirty="0" err="1" smtClean="0"/>
              <a:t>nhũn</a:t>
            </a:r>
            <a:r>
              <a:rPr lang="en-US" sz="4000" b="1" dirty="0" smtClean="0"/>
              <a:t> </a:t>
            </a:r>
            <a:r>
              <a:rPr lang="en-US" sz="4000" b="1" dirty="0" err="1" smtClean="0"/>
              <a:t>não</a:t>
            </a:r>
            <a:r>
              <a:rPr lang="en-US" sz="4000" b="1" dirty="0" smtClean="0"/>
              <a:t>, </a:t>
            </a:r>
            <a:r>
              <a:rPr lang="en-US" sz="4000" b="1" dirty="0" err="1" smtClean="0"/>
              <a:t>không</a:t>
            </a:r>
            <a:r>
              <a:rPr lang="en-US" sz="4000" b="1" dirty="0" smtClean="0"/>
              <a:t> </a:t>
            </a:r>
            <a:r>
              <a:rPr lang="en-US" sz="4000" b="1" dirty="0" err="1" smtClean="0"/>
              <a:t>hồi</a:t>
            </a:r>
            <a:r>
              <a:rPr lang="en-US" sz="4000" b="1" dirty="0" smtClean="0"/>
              <a:t> </a:t>
            </a:r>
            <a:r>
              <a:rPr lang="en-US" sz="4000" b="1" dirty="0" err="1" smtClean="0"/>
              <a:t>phục</a:t>
            </a:r>
            <a:endParaRPr lang="en-US" sz="4000" b="1" dirty="0" smtClean="0"/>
          </a:p>
          <a:p>
            <a:r>
              <a:rPr lang="en-US" sz="4000" b="1" dirty="0" err="1" smtClean="0"/>
              <a:t>Nếu</a:t>
            </a:r>
            <a:r>
              <a:rPr lang="en-US" sz="4000" b="1" dirty="0" smtClean="0"/>
              <a:t> </a:t>
            </a:r>
            <a:r>
              <a:rPr lang="en-US" sz="4000" b="1" dirty="0" err="1" smtClean="0"/>
              <a:t>không</a:t>
            </a:r>
            <a:r>
              <a:rPr lang="en-US" sz="4000" b="1" dirty="0" smtClean="0"/>
              <a:t> </a:t>
            </a:r>
            <a:r>
              <a:rPr lang="en-US" sz="4000" b="1" dirty="0" err="1" smtClean="0"/>
              <a:t>được</a:t>
            </a:r>
            <a:r>
              <a:rPr lang="en-US" sz="4000" b="1" dirty="0" smtClean="0"/>
              <a:t> </a:t>
            </a:r>
            <a:r>
              <a:rPr lang="en-US" sz="4000" b="1" dirty="0" err="1" smtClean="0"/>
              <a:t>cấp</a:t>
            </a:r>
            <a:r>
              <a:rPr lang="en-US" sz="4000" b="1" dirty="0" smtClean="0"/>
              <a:t> </a:t>
            </a:r>
            <a:r>
              <a:rPr lang="en-US" sz="4000" b="1" dirty="0" err="1" smtClean="0"/>
              <a:t>cứu</a:t>
            </a:r>
            <a:r>
              <a:rPr lang="en-US" sz="4000" b="1" dirty="0" smtClean="0"/>
              <a:t> </a:t>
            </a:r>
            <a:r>
              <a:rPr lang="en-US" sz="4000" b="1" dirty="0" err="1" smtClean="0"/>
              <a:t>kịp</a:t>
            </a:r>
            <a:r>
              <a:rPr lang="en-US" sz="4000" b="1" dirty="0" smtClean="0"/>
              <a:t> </a:t>
            </a:r>
            <a:r>
              <a:rPr lang="en-US" sz="4000" b="1" dirty="0" err="1" smtClean="0"/>
              <a:t>thời</a:t>
            </a:r>
            <a:r>
              <a:rPr lang="en-US" sz="4000" b="1" dirty="0" smtClean="0"/>
              <a:t> </a:t>
            </a:r>
            <a:r>
              <a:rPr lang="en-US" sz="4000" b="1" dirty="0" err="1" smtClean="0"/>
              <a:t>sẽ</a:t>
            </a:r>
            <a:r>
              <a:rPr lang="en-US" sz="4000" b="1" dirty="0" smtClean="0"/>
              <a:t> </a:t>
            </a:r>
            <a:r>
              <a:rPr lang="en-US" sz="4000" b="1" dirty="0" err="1" smtClean="0"/>
              <a:t>dẫn</a:t>
            </a:r>
            <a:r>
              <a:rPr lang="en-US" sz="4000" b="1" dirty="0" smtClean="0"/>
              <a:t> </a:t>
            </a:r>
            <a:r>
              <a:rPr lang="en-US" sz="4000" b="1" dirty="0" err="1" smtClean="0"/>
              <a:t>đến</a:t>
            </a:r>
            <a:r>
              <a:rPr lang="en-US" sz="4000" b="1" dirty="0" smtClean="0"/>
              <a:t> </a:t>
            </a:r>
            <a:r>
              <a:rPr lang="en-US" sz="4000" b="1" dirty="0" err="1" smtClean="0"/>
              <a:t>tử</a:t>
            </a:r>
            <a:r>
              <a:rPr lang="en-US" sz="4000" b="1" dirty="0" smtClean="0"/>
              <a:t> </a:t>
            </a:r>
            <a:r>
              <a:rPr lang="en-US" sz="4000" b="1" dirty="0" err="1" smtClean="0"/>
              <a:t>vong</a:t>
            </a:r>
            <a:endParaRPr lang="en-US" sz="4000" b="1" dirty="0"/>
          </a:p>
        </p:txBody>
      </p:sp>
    </p:spTree>
    <p:extLst>
      <p:ext uri="{BB962C8B-B14F-4D97-AF65-F5344CB8AC3E}">
        <p14:creationId xmlns:p14="http://schemas.microsoft.com/office/powerpoint/2010/main" val="745844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2" y="259617"/>
            <a:ext cx="10515600" cy="1325563"/>
          </a:xfrm>
        </p:spPr>
        <p:txBody>
          <a:bodyPr/>
          <a:lstStyle/>
          <a:p>
            <a:r>
              <a:rPr lang="en-US" b="1" dirty="0" err="1" smtClean="0">
                <a:solidFill>
                  <a:srgbClr val="FF0000"/>
                </a:solidFill>
              </a:rPr>
              <a:t>Xử</a:t>
            </a:r>
            <a:r>
              <a:rPr lang="en-US" b="1" dirty="0" smtClean="0">
                <a:solidFill>
                  <a:srgbClr val="FF0000"/>
                </a:solidFill>
              </a:rPr>
              <a:t> </a:t>
            </a:r>
            <a:r>
              <a:rPr lang="en-US" b="1" dirty="0" err="1" smtClean="0">
                <a:solidFill>
                  <a:srgbClr val="FF0000"/>
                </a:solidFill>
              </a:rPr>
              <a:t>trí</a:t>
            </a:r>
            <a:r>
              <a:rPr lang="en-US" b="1" dirty="0" smtClean="0">
                <a:solidFill>
                  <a:srgbClr val="FF0000"/>
                </a:solidFill>
              </a:rPr>
              <a:t>: </a:t>
            </a:r>
            <a:endParaRPr lang="en-US" b="1" dirty="0">
              <a:solidFill>
                <a:srgbClr val="FF0000"/>
              </a:solidFill>
            </a:endParaRPr>
          </a:p>
        </p:txBody>
      </p:sp>
      <p:sp>
        <p:nvSpPr>
          <p:cNvPr id="3" name="Content Placeholder 2"/>
          <p:cNvSpPr>
            <a:spLocks noGrp="1"/>
          </p:cNvSpPr>
          <p:nvPr>
            <p:ph idx="1"/>
          </p:nvPr>
        </p:nvSpPr>
        <p:spPr>
          <a:xfrm>
            <a:off x="2567354" y="719381"/>
            <a:ext cx="7250723" cy="663942"/>
          </a:xfrm>
        </p:spPr>
        <p:txBody>
          <a:bodyPr/>
          <a:lstStyle/>
          <a:p>
            <a:pPr marL="0" indent="0">
              <a:buNone/>
            </a:pPr>
            <a:r>
              <a:rPr lang="en-US" b="1" dirty="0" err="1" smtClean="0">
                <a:solidFill>
                  <a:srgbClr val="FF0000"/>
                </a:solidFill>
              </a:rPr>
              <a:t>Hướng</a:t>
            </a:r>
            <a:r>
              <a:rPr lang="en-US" b="1" dirty="0" smtClean="0">
                <a:solidFill>
                  <a:srgbClr val="FF0000"/>
                </a:solidFill>
              </a:rPr>
              <a:t> </a:t>
            </a:r>
            <a:r>
              <a:rPr lang="en-US" b="1" dirty="0" err="1" smtClean="0">
                <a:solidFill>
                  <a:srgbClr val="FF0000"/>
                </a:solidFill>
              </a:rPr>
              <a:t>dẫn</a:t>
            </a:r>
            <a:r>
              <a:rPr lang="en-US" b="1" dirty="0" smtClean="0">
                <a:solidFill>
                  <a:srgbClr val="FF0000"/>
                </a:solidFill>
              </a:rPr>
              <a:t> </a:t>
            </a:r>
            <a:r>
              <a:rPr lang="en-US" b="1" dirty="0" err="1" smtClean="0">
                <a:solidFill>
                  <a:srgbClr val="FF0000"/>
                </a:solidFill>
              </a:rPr>
              <a:t>học</a:t>
            </a:r>
            <a:r>
              <a:rPr lang="en-US" b="1" dirty="0" smtClean="0">
                <a:solidFill>
                  <a:srgbClr val="FF0000"/>
                </a:solidFill>
              </a:rPr>
              <a:t> </a:t>
            </a:r>
            <a:r>
              <a:rPr lang="en-US" b="1" dirty="0" err="1" smtClean="0">
                <a:solidFill>
                  <a:srgbClr val="FF0000"/>
                </a:solidFill>
              </a:rPr>
              <a:t>sinh</a:t>
            </a:r>
            <a:r>
              <a:rPr lang="en-US" b="1" dirty="0" smtClean="0">
                <a:solidFill>
                  <a:srgbClr val="FF0000"/>
                </a:solidFill>
              </a:rPr>
              <a:t> </a:t>
            </a:r>
            <a:r>
              <a:rPr lang="en-US" b="1" dirty="0" err="1" smtClean="0">
                <a:solidFill>
                  <a:srgbClr val="FF0000"/>
                </a:solidFill>
              </a:rPr>
              <a:t>thực</a:t>
            </a:r>
            <a:r>
              <a:rPr lang="en-US" b="1" dirty="0" smtClean="0">
                <a:solidFill>
                  <a:srgbClr val="FF0000"/>
                </a:solidFill>
              </a:rPr>
              <a:t> </a:t>
            </a:r>
            <a:r>
              <a:rPr lang="en-US" b="1" dirty="0" err="1" smtClean="0">
                <a:solidFill>
                  <a:srgbClr val="FF0000"/>
                </a:solidFill>
              </a:rPr>
              <a:t>hành</a:t>
            </a:r>
            <a:endParaRPr lang="en-US" b="1" dirty="0">
              <a:solidFill>
                <a:srgbClr val="FF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354" y="1230923"/>
            <a:ext cx="7526216" cy="509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544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30684357"/>
              </p:ext>
            </p:extLst>
          </p:nvPr>
        </p:nvGraphicFramePr>
        <p:xfrm>
          <a:off x="662354" y="1524000"/>
          <a:ext cx="5984631" cy="4906935"/>
        </p:xfrm>
        <a:graphic>
          <a:graphicData uri="http://schemas.openxmlformats.org/drawingml/2006/table">
            <a:tbl>
              <a:tblPr/>
              <a:tblGrid>
                <a:gridCol w="364796"/>
                <a:gridCol w="5619835"/>
              </a:tblGrid>
              <a:tr h="195551">
                <a:tc>
                  <a:txBody>
                    <a:bodyPr/>
                    <a:lstStyle/>
                    <a:p>
                      <a:r>
                        <a:rPr lang="en-US" sz="1400" dirty="0">
                          <a:effectLst/>
                          <a:latin typeface="arial" panose="020B0604020202020204" pitchFamily="34" charset="0"/>
                        </a:rPr>
                        <a:t>T</a:t>
                      </a:r>
                      <a:endParaRPr lang="en-US" sz="1400" dirty="0">
                        <a:effectLst/>
                      </a:endParaRPr>
                    </a:p>
                  </a:txBody>
                  <a:tcPr marL="0" marR="0" marT="0" marB="0" anchor="ctr">
                    <a:lnL>
                      <a:noFill/>
                    </a:lnL>
                    <a:lnR>
                      <a:noFill/>
                    </a:lnR>
                    <a:lnT>
                      <a:noFill/>
                    </a:lnT>
                    <a:lnB>
                      <a:noFill/>
                    </a:lnB>
                    <a:solidFill>
                      <a:srgbClr val="FFFFFF"/>
                    </a:solidFill>
                  </a:tcPr>
                </a:tc>
                <a:tc>
                  <a:txBody>
                    <a:bodyPr/>
                    <a:lstStyle/>
                    <a:p>
                      <a:pPr algn="ctr"/>
                      <a:r>
                        <a:rPr lang="vi-VN" sz="1400" b="1" dirty="0">
                          <a:effectLst/>
                          <a:latin typeface="arial" panose="020B0604020202020204" pitchFamily="34" charset="0"/>
                        </a:rPr>
                        <a:t>CÁC BƯỚC QUI TRÌNH KỸ THUẬT</a:t>
                      </a:r>
                      <a:endParaRPr lang="vi-VN" sz="1400" b="1" dirty="0">
                        <a:effectLst/>
                      </a:endParaRPr>
                    </a:p>
                  </a:txBody>
                  <a:tcPr marL="0" marR="0" marT="0" marB="0" anchor="ctr">
                    <a:lnL>
                      <a:noFill/>
                    </a:lnL>
                    <a:lnR>
                      <a:noFill/>
                    </a:lnR>
                    <a:lnT>
                      <a:noFill/>
                    </a:lnT>
                    <a:lnB>
                      <a:noFill/>
                    </a:lnB>
                    <a:solidFill>
                      <a:srgbClr val="FFFFFF"/>
                    </a:solidFill>
                  </a:tcPr>
                </a:tc>
              </a:tr>
              <a:tr h="586654">
                <a:tc>
                  <a:txBody>
                    <a:bodyPr/>
                    <a:lstStyle/>
                    <a:p>
                      <a:r>
                        <a:rPr lang="en-US" sz="1400">
                          <a:effectLst/>
                          <a:latin typeface="arial" panose="020B0604020202020204" pitchFamily="34" charset="0"/>
                        </a:rPr>
                        <a:t>1</a:t>
                      </a:r>
                      <a:endParaRPr lang="en-US" sz="1400">
                        <a:effectLst/>
                      </a:endParaRPr>
                    </a:p>
                  </a:txBody>
                  <a:tcPr marL="0" marR="0" marT="0" marB="0" anchor="ctr">
                    <a:lnL>
                      <a:noFill/>
                    </a:lnL>
                    <a:lnR>
                      <a:noFill/>
                    </a:lnR>
                    <a:lnT>
                      <a:noFill/>
                    </a:lnT>
                    <a:lnB>
                      <a:noFill/>
                    </a:lnB>
                    <a:solidFill>
                      <a:srgbClr val="FFFFFF"/>
                    </a:solidFill>
                  </a:tcPr>
                </a:tc>
                <a:tc>
                  <a:txBody>
                    <a:bodyPr/>
                    <a:lstStyle/>
                    <a:p>
                      <a:r>
                        <a:rPr lang="vi-VN" sz="1400" b="1" dirty="0">
                          <a:effectLst/>
                          <a:latin typeface="arial" panose="020B0604020202020204" pitchFamily="34" charset="0"/>
                        </a:rPr>
                        <a:t>Đặt nạn nhân nằm ngửa lên ván cứng hoặc mặt phẳng cứng. Kê gối dưới vai sao cho cổ ngửa tối đa. Chân cao hơn đầu.</a:t>
                      </a:r>
                      <a:endParaRPr lang="vi-VN" sz="1400" b="1" dirty="0">
                        <a:effectLst/>
                      </a:endParaRPr>
                    </a:p>
                  </a:txBody>
                  <a:tcPr marL="0" marR="0" marT="0" marB="0" anchor="ctr">
                    <a:lnL>
                      <a:noFill/>
                    </a:lnL>
                    <a:lnR>
                      <a:noFill/>
                    </a:lnR>
                    <a:lnT>
                      <a:noFill/>
                    </a:lnT>
                    <a:lnB>
                      <a:noFill/>
                    </a:lnB>
                    <a:solidFill>
                      <a:srgbClr val="FFFFFF"/>
                    </a:solidFill>
                  </a:tcPr>
                </a:tc>
              </a:tr>
              <a:tr h="391102">
                <a:tc>
                  <a:txBody>
                    <a:bodyPr/>
                    <a:lstStyle/>
                    <a:p>
                      <a:r>
                        <a:rPr lang="en-US" sz="1400">
                          <a:effectLst/>
                          <a:latin typeface="arial" panose="020B0604020202020204" pitchFamily="34" charset="0"/>
                        </a:rPr>
                        <a:t>2</a:t>
                      </a:r>
                      <a:endParaRPr lang="en-US" sz="1400">
                        <a:effectLst/>
                      </a:endParaRPr>
                    </a:p>
                  </a:txBody>
                  <a:tcPr marL="0" marR="0" marT="0" marB="0" anchor="ctr">
                    <a:lnL>
                      <a:noFill/>
                    </a:lnL>
                    <a:lnR>
                      <a:noFill/>
                    </a:lnR>
                    <a:lnT>
                      <a:noFill/>
                    </a:lnT>
                    <a:lnB>
                      <a:noFill/>
                    </a:lnB>
                    <a:solidFill>
                      <a:srgbClr val="FFFFFF"/>
                    </a:solidFill>
                  </a:tcPr>
                </a:tc>
                <a:tc>
                  <a:txBody>
                    <a:bodyPr/>
                    <a:lstStyle/>
                    <a:p>
                      <a:r>
                        <a:rPr lang="en-US" sz="1400" b="1" dirty="0" err="1">
                          <a:effectLst/>
                          <a:latin typeface="arial" panose="020B0604020202020204" pitchFamily="34" charset="0"/>
                        </a:rPr>
                        <a:t>Mở</a:t>
                      </a:r>
                      <a:r>
                        <a:rPr lang="en-US" sz="1400" b="1" dirty="0">
                          <a:effectLst/>
                          <a:latin typeface="arial" panose="020B0604020202020204" pitchFamily="34" charset="0"/>
                        </a:rPr>
                        <a:t> </a:t>
                      </a:r>
                      <a:r>
                        <a:rPr lang="en-US" sz="1400" b="1" dirty="0" err="1">
                          <a:effectLst/>
                          <a:latin typeface="arial" panose="020B0604020202020204" pitchFamily="34" charset="0"/>
                        </a:rPr>
                        <a:t>miệng</a:t>
                      </a:r>
                      <a:r>
                        <a:rPr lang="en-US" sz="1400" b="1" dirty="0">
                          <a:effectLst/>
                          <a:latin typeface="arial" panose="020B0604020202020204" pitchFamily="34" charset="0"/>
                        </a:rPr>
                        <a:t> </a:t>
                      </a:r>
                      <a:r>
                        <a:rPr lang="en-US" sz="1400" b="1" dirty="0" err="1">
                          <a:effectLst/>
                          <a:latin typeface="arial" panose="020B0604020202020204" pitchFamily="34" charset="0"/>
                        </a:rPr>
                        <a:t>nạn</a:t>
                      </a:r>
                      <a:r>
                        <a:rPr lang="en-US" sz="1400" b="1" dirty="0">
                          <a:effectLst/>
                          <a:latin typeface="arial" panose="020B0604020202020204" pitchFamily="34" charset="0"/>
                        </a:rPr>
                        <a:t> </a:t>
                      </a:r>
                      <a:r>
                        <a:rPr lang="en-US" sz="1400" b="1" dirty="0" err="1">
                          <a:effectLst/>
                          <a:latin typeface="arial" panose="020B0604020202020204" pitchFamily="34" charset="0"/>
                        </a:rPr>
                        <a:t>nhân</a:t>
                      </a:r>
                      <a:r>
                        <a:rPr lang="en-US" sz="1400" b="1" dirty="0">
                          <a:effectLst/>
                          <a:latin typeface="arial" panose="020B0604020202020204" pitchFamily="34" charset="0"/>
                        </a:rPr>
                        <a:t>, </a:t>
                      </a:r>
                      <a:r>
                        <a:rPr lang="en-US" sz="1400" b="1" dirty="0" err="1">
                          <a:effectLst/>
                          <a:latin typeface="arial" panose="020B0604020202020204" pitchFamily="34" charset="0"/>
                        </a:rPr>
                        <a:t>dùng</a:t>
                      </a:r>
                      <a:r>
                        <a:rPr lang="en-US" sz="1400" b="1" dirty="0">
                          <a:effectLst/>
                          <a:latin typeface="arial" panose="020B0604020202020204" pitchFamily="34" charset="0"/>
                        </a:rPr>
                        <a:t> </a:t>
                      </a:r>
                      <a:r>
                        <a:rPr lang="en-US" sz="1400" b="1" dirty="0" err="1">
                          <a:effectLst/>
                          <a:latin typeface="arial" panose="020B0604020202020204" pitchFamily="34" charset="0"/>
                        </a:rPr>
                        <a:t>gạc</a:t>
                      </a:r>
                      <a:r>
                        <a:rPr lang="en-US" sz="1400" b="1" dirty="0">
                          <a:effectLst/>
                          <a:latin typeface="arial" panose="020B0604020202020204" pitchFamily="34" charset="0"/>
                        </a:rPr>
                        <a:t> </a:t>
                      </a:r>
                      <a:r>
                        <a:rPr lang="en-US" sz="1400" b="1" dirty="0" err="1">
                          <a:effectLst/>
                          <a:latin typeface="arial" panose="020B0604020202020204" pitchFamily="34" charset="0"/>
                        </a:rPr>
                        <a:t>móc</a:t>
                      </a:r>
                      <a:r>
                        <a:rPr lang="en-US" sz="1400" b="1" dirty="0">
                          <a:effectLst/>
                          <a:latin typeface="arial" panose="020B0604020202020204" pitchFamily="34" charset="0"/>
                        </a:rPr>
                        <a:t> </a:t>
                      </a:r>
                      <a:r>
                        <a:rPr lang="en-US" sz="1400" b="1" dirty="0" err="1">
                          <a:effectLst/>
                          <a:latin typeface="arial" panose="020B0604020202020204" pitchFamily="34" charset="0"/>
                        </a:rPr>
                        <a:t>hết</a:t>
                      </a:r>
                      <a:r>
                        <a:rPr lang="en-US" sz="1400" b="1" dirty="0">
                          <a:effectLst/>
                          <a:latin typeface="arial" panose="020B0604020202020204" pitchFamily="34" charset="0"/>
                        </a:rPr>
                        <a:t> </a:t>
                      </a:r>
                      <a:r>
                        <a:rPr lang="en-US" sz="1400" b="1" dirty="0" err="1">
                          <a:effectLst/>
                          <a:latin typeface="arial" panose="020B0604020202020204" pitchFamily="34" charset="0"/>
                        </a:rPr>
                        <a:t>đờm</a:t>
                      </a:r>
                      <a:r>
                        <a:rPr lang="en-US" sz="1400" b="1" dirty="0">
                          <a:effectLst/>
                          <a:latin typeface="arial" panose="020B0604020202020204" pitchFamily="34" charset="0"/>
                        </a:rPr>
                        <a:t> </a:t>
                      </a:r>
                      <a:r>
                        <a:rPr lang="en-US" sz="1400" b="1" dirty="0" err="1">
                          <a:effectLst/>
                          <a:latin typeface="arial" panose="020B0604020202020204" pitchFamily="34" charset="0"/>
                        </a:rPr>
                        <a:t>dãi</a:t>
                      </a:r>
                      <a:r>
                        <a:rPr lang="en-US" sz="1400" b="1" dirty="0">
                          <a:effectLst/>
                          <a:latin typeface="arial" panose="020B0604020202020204" pitchFamily="34" charset="0"/>
                        </a:rPr>
                        <a:t>, </a:t>
                      </a:r>
                      <a:r>
                        <a:rPr lang="en-US" sz="1400" b="1" dirty="0" err="1">
                          <a:effectLst/>
                          <a:latin typeface="arial" panose="020B0604020202020204" pitchFamily="34" charset="0"/>
                        </a:rPr>
                        <a:t>dị</a:t>
                      </a:r>
                      <a:r>
                        <a:rPr lang="en-US" sz="1400" b="1" dirty="0">
                          <a:effectLst/>
                          <a:latin typeface="arial" panose="020B0604020202020204" pitchFamily="34" charset="0"/>
                        </a:rPr>
                        <a:t> </a:t>
                      </a:r>
                      <a:r>
                        <a:rPr lang="en-US" sz="1400" b="1" dirty="0" err="1">
                          <a:effectLst/>
                          <a:latin typeface="arial" panose="020B0604020202020204" pitchFamily="34" charset="0"/>
                        </a:rPr>
                        <a:t>vật</a:t>
                      </a:r>
                      <a:r>
                        <a:rPr lang="en-US" sz="1400" b="1" dirty="0">
                          <a:effectLst/>
                          <a:latin typeface="arial" panose="020B0604020202020204" pitchFamily="34" charset="0"/>
                        </a:rPr>
                        <a:t>, </a:t>
                      </a:r>
                      <a:r>
                        <a:rPr lang="en-US" sz="1400" b="1" dirty="0" err="1">
                          <a:effectLst/>
                          <a:latin typeface="arial" panose="020B0604020202020204" pitchFamily="34" charset="0"/>
                        </a:rPr>
                        <a:t>lấy</a:t>
                      </a:r>
                      <a:r>
                        <a:rPr lang="en-US" sz="1400" b="1" dirty="0">
                          <a:effectLst/>
                          <a:latin typeface="arial" panose="020B0604020202020204" pitchFamily="34" charset="0"/>
                        </a:rPr>
                        <a:t> </a:t>
                      </a:r>
                      <a:r>
                        <a:rPr lang="en-US" sz="1400" b="1" dirty="0" err="1">
                          <a:effectLst/>
                          <a:latin typeface="arial" panose="020B0604020202020204" pitchFamily="34" charset="0"/>
                        </a:rPr>
                        <a:t>răng</a:t>
                      </a:r>
                      <a:r>
                        <a:rPr lang="en-US" sz="1400" b="1" dirty="0">
                          <a:effectLst/>
                          <a:latin typeface="arial" panose="020B0604020202020204" pitchFamily="34" charset="0"/>
                        </a:rPr>
                        <a:t> </a:t>
                      </a:r>
                      <a:r>
                        <a:rPr lang="en-US" sz="1400" b="1" dirty="0" err="1">
                          <a:effectLst/>
                          <a:latin typeface="arial" panose="020B0604020202020204" pitchFamily="34" charset="0"/>
                        </a:rPr>
                        <a:t>giả</a:t>
                      </a:r>
                      <a:r>
                        <a:rPr lang="en-US" sz="1400" b="1" dirty="0">
                          <a:effectLst/>
                          <a:latin typeface="arial" panose="020B0604020202020204" pitchFamily="34" charset="0"/>
                        </a:rPr>
                        <a:t> </a:t>
                      </a:r>
                      <a:r>
                        <a:rPr lang="en-US" sz="1400" b="1" dirty="0" err="1">
                          <a:effectLst/>
                          <a:latin typeface="arial" panose="020B0604020202020204" pitchFamily="34" charset="0"/>
                        </a:rPr>
                        <a:t>nếu</a:t>
                      </a:r>
                      <a:r>
                        <a:rPr lang="en-US" sz="1400" b="1" dirty="0">
                          <a:effectLst/>
                          <a:latin typeface="arial" panose="020B0604020202020204" pitchFamily="34" charset="0"/>
                        </a:rPr>
                        <a:t> </a:t>
                      </a:r>
                      <a:r>
                        <a:rPr lang="en-US" sz="1400" b="1" dirty="0" err="1">
                          <a:effectLst/>
                          <a:latin typeface="arial" panose="020B0604020202020204" pitchFamily="34" charset="0"/>
                        </a:rPr>
                        <a:t>có</a:t>
                      </a:r>
                      <a:r>
                        <a:rPr lang="en-US" sz="1400" b="1" dirty="0">
                          <a:effectLst/>
                          <a:latin typeface="arial" panose="020B0604020202020204" pitchFamily="34" charset="0"/>
                        </a:rPr>
                        <a:t>, </a:t>
                      </a:r>
                      <a:r>
                        <a:rPr lang="en-US" sz="1400" b="1" dirty="0" err="1">
                          <a:effectLst/>
                          <a:latin typeface="arial" panose="020B0604020202020204" pitchFamily="34" charset="0"/>
                        </a:rPr>
                        <a:t>chèn</a:t>
                      </a:r>
                      <a:r>
                        <a:rPr lang="en-US" sz="1400" b="1" dirty="0">
                          <a:effectLst/>
                          <a:latin typeface="arial" panose="020B0604020202020204" pitchFamily="34" charset="0"/>
                        </a:rPr>
                        <a:t> </a:t>
                      </a:r>
                      <a:r>
                        <a:rPr lang="en-US" sz="1400" b="1" dirty="0" err="1">
                          <a:effectLst/>
                          <a:latin typeface="arial" panose="020B0604020202020204" pitchFamily="34" charset="0"/>
                        </a:rPr>
                        <a:t>gạc</a:t>
                      </a:r>
                      <a:r>
                        <a:rPr lang="en-US" sz="1400" b="1" dirty="0">
                          <a:effectLst/>
                          <a:latin typeface="arial" panose="020B0604020202020204" pitchFamily="34" charset="0"/>
                        </a:rPr>
                        <a:t> </a:t>
                      </a:r>
                      <a:r>
                        <a:rPr lang="en-US" sz="1400" b="1" dirty="0" err="1">
                          <a:effectLst/>
                          <a:latin typeface="arial" panose="020B0604020202020204" pitchFamily="34" charset="0"/>
                        </a:rPr>
                        <a:t>vào</a:t>
                      </a:r>
                      <a:r>
                        <a:rPr lang="en-US" sz="1400" b="1" dirty="0">
                          <a:effectLst/>
                          <a:latin typeface="arial" panose="020B0604020202020204" pitchFamily="34" charset="0"/>
                        </a:rPr>
                        <a:t> </a:t>
                      </a:r>
                      <a:r>
                        <a:rPr lang="en-US" sz="1400" b="1" dirty="0" err="1">
                          <a:effectLst/>
                          <a:latin typeface="arial" panose="020B0604020202020204" pitchFamily="34" charset="0"/>
                        </a:rPr>
                        <a:t>góc</a:t>
                      </a:r>
                      <a:r>
                        <a:rPr lang="en-US" sz="1400" b="1" dirty="0">
                          <a:effectLst/>
                          <a:latin typeface="arial" panose="020B0604020202020204" pitchFamily="34" charset="0"/>
                        </a:rPr>
                        <a:t> </a:t>
                      </a:r>
                      <a:r>
                        <a:rPr lang="en-US" sz="1400" b="1" dirty="0" err="1">
                          <a:effectLst/>
                          <a:latin typeface="arial" panose="020B0604020202020204" pitchFamily="34" charset="0"/>
                        </a:rPr>
                        <a:t>giữa</a:t>
                      </a:r>
                      <a:r>
                        <a:rPr lang="en-US" sz="1400" b="1" dirty="0">
                          <a:effectLst/>
                          <a:latin typeface="arial" panose="020B0604020202020204" pitchFamily="34" charset="0"/>
                        </a:rPr>
                        <a:t> 2 </a:t>
                      </a:r>
                      <a:r>
                        <a:rPr lang="en-US" sz="1400" b="1" dirty="0" err="1">
                          <a:effectLst/>
                          <a:latin typeface="arial" panose="020B0604020202020204" pitchFamily="34" charset="0"/>
                        </a:rPr>
                        <a:t>cung</a:t>
                      </a:r>
                      <a:r>
                        <a:rPr lang="en-US" sz="1400" b="1" dirty="0">
                          <a:effectLst/>
                          <a:latin typeface="arial" panose="020B0604020202020204" pitchFamily="34" charset="0"/>
                        </a:rPr>
                        <a:t> </a:t>
                      </a:r>
                      <a:r>
                        <a:rPr lang="en-US" sz="1400" b="1" dirty="0" err="1">
                          <a:effectLst/>
                          <a:latin typeface="arial" panose="020B0604020202020204" pitchFamily="34" charset="0"/>
                        </a:rPr>
                        <a:t>răng</a:t>
                      </a:r>
                      <a:endParaRPr lang="en-US" sz="1400" b="1" dirty="0">
                        <a:effectLst/>
                      </a:endParaRPr>
                    </a:p>
                  </a:txBody>
                  <a:tcPr marL="0" marR="0" marT="0" marB="0" anchor="ctr">
                    <a:lnL>
                      <a:noFill/>
                    </a:lnL>
                    <a:lnR>
                      <a:noFill/>
                    </a:lnR>
                    <a:lnT>
                      <a:noFill/>
                    </a:lnT>
                    <a:lnB>
                      <a:noFill/>
                    </a:lnB>
                    <a:solidFill>
                      <a:srgbClr val="FFFFFF"/>
                    </a:solidFill>
                  </a:tcPr>
                </a:tc>
              </a:tr>
              <a:tr h="391102">
                <a:tc>
                  <a:txBody>
                    <a:bodyPr/>
                    <a:lstStyle/>
                    <a:p>
                      <a:r>
                        <a:rPr lang="en-US" sz="1400">
                          <a:effectLst/>
                          <a:latin typeface="arial" panose="020B0604020202020204" pitchFamily="34" charset="0"/>
                        </a:rPr>
                        <a:t>3</a:t>
                      </a:r>
                      <a:endParaRPr lang="en-US" sz="1400">
                        <a:effectLst/>
                      </a:endParaRPr>
                    </a:p>
                  </a:txBody>
                  <a:tcPr marL="0" marR="0" marT="0" marB="0" anchor="ctr">
                    <a:lnL>
                      <a:noFill/>
                    </a:lnL>
                    <a:lnR>
                      <a:noFill/>
                    </a:lnR>
                    <a:lnT>
                      <a:noFill/>
                    </a:lnT>
                    <a:lnB>
                      <a:noFill/>
                    </a:lnB>
                    <a:solidFill>
                      <a:srgbClr val="FFFFFF"/>
                    </a:solidFill>
                  </a:tcPr>
                </a:tc>
                <a:tc>
                  <a:txBody>
                    <a:bodyPr/>
                    <a:lstStyle/>
                    <a:p>
                      <a:r>
                        <a:rPr lang="vi-VN" sz="1400" b="1" dirty="0">
                          <a:effectLst/>
                          <a:latin typeface="arial" panose="020B0604020202020204" pitchFamily="34" charset="0"/>
                        </a:rPr>
                        <a:t>Dùng nắm tay đấm mạnh lên 1/3 dưới xương ức của nạn nhân 5 lần liên tiếp để làm thức tỉnh tim.</a:t>
                      </a:r>
                      <a:endParaRPr lang="vi-VN" sz="1400" b="1" dirty="0">
                        <a:effectLst/>
                      </a:endParaRPr>
                    </a:p>
                  </a:txBody>
                  <a:tcPr marL="0" marR="0" marT="0" marB="0" anchor="ctr">
                    <a:lnL>
                      <a:noFill/>
                    </a:lnL>
                    <a:lnR>
                      <a:noFill/>
                    </a:lnR>
                    <a:lnT>
                      <a:noFill/>
                    </a:lnT>
                    <a:lnB>
                      <a:noFill/>
                    </a:lnB>
                    <a:solidFill>
                      <a:srgbClr val="FFFFFF"/>
                    </a:solidFill>
                  </a:tcPr>
                </a:tc>
              </a:tr>
              <a:tr h="195551">
                <a:tc>
                  <a:txBody>
                    <a:bodyPr/>
                    <a:lstStyle/>
                    <a:p>
                      <a:r>
                        <a:rPr lang="en-US" sz="1400">
                          <a:effectLst/>
                          <a:latin typeface="arial" panose="020B0604020202020204" pitchFamily="34" charset="0"/>
                        </a:rPr>
                        <a:t>4</a:t>
                      </a:r>
                      <a:endParaRPr lang="en-US" sz="1400">
                        <a:effectLst/>
                      </a:endParaRPr>
                    </a:p>
                  </a:txBody>
                  <a:tcPr marL="0" marR="0" marT="0" marB="0" anchor="ctr">
                    <a:lnL>
                      <a:noFill/>
                    </a:lnL>
                    <a:lnR>
                      <a:noFill/>
                    </a:lnR>
                    <a:lnT>
                      <a:noFill/>
                    </a:lnT>
                    <a:lnB>
                      <a:noFill/>
                    </a:lnB>
                    <a:solidFill>
                      <a:srgbClr val="FFFFFF"/>
                    </a:solidFill>
                  </a:tcPr>
                </a:tc>
                <a:tc>
                  <a:txBody>
                    <a:bodyPr/>
                    <a:lstStyle/>
                    <a:p>
                      <a:r>
                        <a:rPr lang="en-US" sz="1400" b="1" dirty="0" err="1">
                          <a:effectLst/>
                          <a:latin typeface="arial" panose="020B0604020202020204" pitchFamily="34" charset="0"/>
                        </a:rPr>
                        <a:t>Bắt</a:t>
                      </a:r>
                      <a:r>
                        <a:rPr lang="en-US" sz="1400" b="1" dirty="0">
                          <a:effectLst/>
                          <a:latin typeface="arial" panose="020B0604020202020204" pitchFamily="34" charset="0"/>
                        </a:rPr>
                        <a:t> </a:t>
                      </a:r>
                      <a:r>
                        <a:rPr lang="en-US" sz="1400" b="1" dirty="0" err="1">
                          <a:effectLst/>
                          <a:latin typeface="arial" panose="020B0604020202020204" pitchFamily="34" charset="0"/>
                        </a:rPr>
                        <a:t>động</a:t>
                      </a:r>
                      <a:r>
                        <a:rPr lang="en-US" sz="1400" b="1" dirty="0">
                          <a:effectLst/>
                          <a:latin typeface="arial" panose="020B0604020202020204" pitchFamily="34" charset="0"/>
                        </a:rPr>
                        <a:t> </a:t>
                      </a:r>
                      <a:r>
                        <a:rPr lang="en-US" sz="1400" b="1" dirty="0" err="1">
                          <a:effectLst/>
                          <a:latin typeface="arial" panose="020B0604020202020204" pitchFamily="34" charset="0"/>
                        </a:rPr>
                        <a:t>mạch</a:t>
                      </a:r>
                      <a:r>
                        <a:rPr lang="en-US" sz="1400" b="1" dirty="0">
                          <a:effectLst/>
                          <a:latin typeface="arial" panose="020B0604020202020204" pitchFamily="34" charset="0"/>
                        </a:rPr>
                        <a:t> </a:t>
                      </a:r>
                      <a:r>
                        <a:rPr lang="en-US" sz="1400" b="1" dirty="0" err="1">
                          <a:effectLst/>
                          <a:latin typeface="arial" panose="020B0604020202020204" pitchFamily="34" charset="0"/>
                        </a:rPr>
                        <a:t>cảnh</a:t>
                      </a:r>
                      <a:r>
                        <a:rPr lang="en-US" sz="1400" b="1" dirty="0">
                          <a:effectLst/>
                          <a:latin typeface="arial" panose="020B0604020202020204" pitchFamily="34" charset="0"/>
                        </a:rPr>
                        <a:t>, </a:t>
                      </a:r>
                      <a:r>
                        <a:rPr lang="en-US" sz="1400" b="1" dirty="0" err="1">
                          <a:effectLst/>
                          <a:latin typeface="arial" panose="020B0604020202020204" pitchFamily="34" charset="0"/>
                        </a:rPr>
                        <a:t>mạch</a:t>
                      </a:r>
                      <a:r>
                        <a:rPr lang="en-US" sz="1400" b="1" dirty="0">
                          <a:effectLst/>
                          <a:latin typeface="arial" panose="020B0604020202020204" pitchFamily="34" charset="0"/>
                        </a:rPr>
                        <a:t> </a:t>
                      </a:r>
                      <a:r>
                        <a:rPr lang="en-US" sz="1400" b="1" dirty="0" err="1">
                          <a:effectLst/>
                          <a:latin typeface="arial" panose="020B0604020202020204" pitchFamily="34" charset="0"/>
                        </a:rPr>
                        <a:t>bẹn</a:t>
                      </a:r>
                      <a:endParaRPr lang="en-US" sz="1400" b="1" dirty="0">
                        <a:effectLst/>
                      </a:endParaRPr>
                    </a:p>
                  </a:txBody>
                  <a:tcPr marL="0" marR="0" marT="0" marB="0" anchor="ctr">
                    <a:lnL>
                      <a:noFill/>
                    </a:lnL>
                    <a:lnR>
                      <a:noFill/>
                    </a:lnR>
                    <a:lnT>
                      <a:noFill/>
                    </a:lnT>
                    <a:lnB>
                      <a:noFill/>
                    </a:lnB>
                    <a:solidFill>
                      <a:srgbClr val="FFFFFF"/>
                    </a:solidFill>
                  </a:tcPr>
                </a:tc>
              </a:tr>
              <a:tr h="977756">
                <a:tc>
                  <a:txBody>
                    <a:bodyPr/>
                    <a:lstStyle/>
                    <a:p>
                      <a:r>
                        <a:rPr lang="en-US" sz="1400">
                          <a:effectLst/>
                          <a:latin typeface="arial" panose="020B0604020202020204" pitchFamily="34" charset="0"/>
                        </a:rPr>
                        <a:t>5</a:t>
                      </a:r>
                      <a:endParaRPr lang="en-US" sz="1400">
                        <a:effectLst/>
                      </a:endParaRPr>
                    </a:p>
                  </a:txBody>
                  <a:tcPr marL="0" marR="0" marT="0" marB="0" anchor="ctr">
                    <a:lnL>
                      <a:noFill/>
                    </a:lnL>
                    <a:lnR>
                      <a:noFill/>
                    </a:lnR>
                    <a:lnT>
                      <a:noFill/>
                    </a:lnT>
                    <a:lnB>
                      <a:noFill/>
                    </a:lnB>
                    <a:solidFill>
                      <a:srgbClr val="FFFFFF"/>
                    </a:solidFill>
                  </a:tcPr>
                </a:tc>
                <a:tc>
                  <a:txBody>
                    <a:bodyPr/>
                    <a:lstStyle/>
                    <a:p>
                      <a:r>
                        <a:rPr lang="vi-VN" sz="1400" b="1" dirty="0">
                          <a:effectLst/>
                          <a:latin typeface="arial" panose="020B0604020202020204" pitchFamily="34" charset="0"/>
                        </a:rPr>
                        <a:t>Cấp cứu viên quỳ ngang với tim nạn nhân. Đặt bàn tay trái lên 1/3 dưới xương ức nạn nhân. Bàn tay còn lại úp lên mu bàn tay trái. Hai tay duỗi thẳng, dùng sức nặng toàn thân ép xuống lồng ngực nạn nhân liên tục, đều đặn, lồng ngực phải lún xuống 4-5cm. </a:t>
                      </a:r>
                      <a:endParaRPr lang="vi-VN" sz="1400" b="1" dirty="0">
                        <a:effectLst/>
                      </a:endParaRPr>
                    </a:p>
                  </a:txBody>
                  <a:tcPr marL="0" marR="0" marT="0" marB="0" anchor="ctr">
                    <a:lnL>
                      <a:noFill/>
                    </a:lnL>
                    <a:lnR>
                      <a:noFill/>
                    </a:lnR>
                    <a:lnT>
                      <a:noFill/>
                    </a:lnT>
                    <a:lnB>
                      <a:noFill/>
                    </a:lnB>
                    <a:solidFill>
                      <a:srgbClr val="FFFFFF"/>
                    </a:solidFill>
                  </a:tcPr>
                </a:tc>
              </a:tr>
              <a:tr h="977756">
                <a:tc>
                  <a:txBody>
                    <a:bodyPr/>
                    <a:lstStyle/>
                    <a:p>
                      <a:r>
                        <a:rPr lang="en-US" sz="1400">
                          <a:effectLst/>
                          <a:latin typeface="arial" panose="020B0604020202020204" pitchFamily="34" charset="0"/>
                        </a:rPr>
                        <a:t>6</a:t>
                      </a:r>
                      <a:endParaRPr lang="en-US" sz="1400">
                        <a:effectLst/>
                      </a:endParaRPr>
                    </a:p>
                  </a:txBody>
                  <a:tcPr marL="0" marR="0" marT="0" marB="0" anchor="ctr">
                    <a:lnL>
                      <a:noFill/>
                    </a:lnL>
                    <a:lnR>
                      <a:noFill/>
                    </a:lnR>
                    <a:lnT>
                      <a:noFill/>
                    </a:lnT>
                    <a:lnB>
                      <a:noFill/>
                    </a:lnB>
                    <a:solidFill>
                      <a:srgbClr val="FFFFFF"/>
                    </a:solidFill>
                  </a:tcPr>
                </a:tc>
                <a:tc>
                  <a:txBody>
                    <a:bodyPr/>
                    <a:lstStyle/>
                    <a:p>
                      <a:r>
                        <a:rPr lang="vi-VN" sz="1400" b="1" dirty="0">
                          <a:effectLst/>
                          <a:latin typeface="arial" panose="020B0604020202020204" pitchFamily="34" charset="0"/>
                        </a:rPr>
                        <a:t>Cấp cứu viên quỳ ngang đầu nạn nhân, một tay đặt dưới cằm đẩy ra trước và lên trên, một tay đặt lên trán và giữ cho đầu ngửa tối đa đồng thời dùng ngón trỏ và ngón cái bịt mũi trong thì thổi vào. Ngữa cổ hít một hơi thật sâu. Áp miệng vào miệng nạn nhân thổi mạnh và sâu</a:t>
                      </a:r>
                      <a:r>
                        <a:rPr lang="vi-VN" sz="1400" b="1" i="1" dirty="0">
                          <a:effectLst/>
                          <a:latin typeface="arial" panose="020B0604020202020204" pitchFamily="34" charset="0"/>
                        </a:rPr>
                        <a:t>.</a:t>
                      </a:r>
                      <a:endParaRPr lang="vi-VN" sz="1400" b="1" dirty="0">
                        <a:effectLst/>
                      </a:endParaRPr>
                    </a:p>
                  </a:txBody>
                  <a:tcPr marL="0" marR="0" marT="0" marB="0" anchor="ctr">
                    <a:lnL>
                      <a:noFill/>
                    </a:lnL>
                    <a:lnR>
                      <a:noFill/>
                    </a:lnR>
                    <a:lnT>
                      <a:noFill/>
                    </a:lnT>
                    <a:lnB>
                      <a:noFill/>
                    </a:lnB>
                    <a:solidFill>
                      <a:srgbClr val="FFFFFF"/>
                    </a:solidFill>
                  </a:tcPr>
                </a:tc>
              </a:tr>
              <a:tr h="782205">
                <a:tc>
                  <a:txBody>
                    <a:bodyPr/>
                    <a:lstStyle/>
                    <a:p>
                      <a:r>
                        <a:rPr lang="en-US" sz="1400">
                          <a:effectLst/>
                          <a:latin typeface="arial" panose="020B0604020202020204" pitchFamily="34" charset="0"/>
                        </a:rPr>
                        <a:t>7</a:t>
                      </a:r>
                      <a:endParaRPr lang="en-US" sz="1400">
                        <a:effectLst/>
                      </a:endParaRPr>
                    </a:p>
                  </a:txBody>
                  <a:tcPr marL="0" marR="0" marT="0" marB="0" anchor="ctr">
                    <a:lnL>
                      <a:noFill/>
                    </a:lnL>
                    <a:lnR>
                      <a:noFill/>
                    </a:lnR>
                    <a:lnT>
                      <a:noFill/>
                    </a:lnT>
                    <a:lnB>
                      <a:noFill/>
                    </a:lnB>
                    <a:solidFill>
                      <a:srgbClr val="FFFFFF"/>
                    </a:solidFill>
                  </a:tcPr>
                </a:tc>
                <a:tc>
                  <a:txBody>
                    <a:bodyPr/>
                    <a:lstStyle/>
                    <a:p>
                      <a:r>
                        <a:rPr lang="vi-VN" sz="1400" b="1" dirty="0">
                          <a:effectLst/>
                          <a:latin typeface="arial" panose="020B0604020202020204" pitchFamily="34" charset="0"/>
                        </a:rPr>
                        <a:t>Duy trì ép tim và thổi ngạt liên tục cho đến khi tim đập trở lại, nạn nhân tự thở được</a:t>
                      </a:r>
                      <a:r>
                        <a:rPr lang="vi-VN" sz="1400" b="1" i="1" dirty="0">
                          <a:effectLst/>
                          <a:latin typeface="arial" panose="020B0604020202020204" pitchFamily="34" charset="0"/>
                        </a:rPr>
                        <a:t>.(Nếu có 1 cấp cứu viên: Cứ 2 lần thổi ngạt, 15 lần ép tim. Nếu có 2 cấp cứu viên: Cứ 1 lần thổi ngạt, 5 lần ép tim).</a:t>
                      </a:r>
                      <a:endParaRPr lang="vi-VN" sz="1400" b="1" dirty="0">
                        <a:effectLst/>
                      </a:endParaRPr>
                    </a:p>
                  </a:txBody>
                  <a:tcPr marL="0" marR="0" marT="0" marB="0" anchor="ctr">
                    <a:lnL>
                      <a:noFill/>
                    </a:lnL>
                    <a:lnR>
                      <a:noFill/>
                    </a:lnR>
                    <a:lnT>
                      <a:noFill/>
                    </a:lnT>
                    <a:lnB>
                      <a:noFill/>
                    </a:lnB>
                    <a:solidFill>
                      <a:srgbClr val="FFFFFF"/>
                    </a:solidFill>
                  </a:tcPr>
                </a:tc>
              </a:tr>
              <a:tr h="195551">
                <a:tc>
                  <a:txBody>
                    <a:bodyPr/>
                    <a:lstStyle/>
                    <a:p>
                      <a:r>
                        <a:rPr lang="en-US" sz="1400">
                          <a:effectLst/>
                          <a:latin typeface="arial" panose="020B0604020202020204" pitchFamily="34" charset="0"/>
                        </a:rPr>
                        <a:t>8</a:t>
                      </a:r>
                      <a:endParaRPr lang="en-US" sz="1400">
                        <a:effectLst/>
                      </a:endParaRPr>
                    </a:p>
                  </a:txBody>
                  <a:tcPr marL="0" marR="0" marT="0" marB="0" anchor="ctr">
                    <a:lnL>
                      <a:noFill/>
                    </a:lnL>
                    <a:lnR>
                      <a:noFill/>
                    </a:lnR>
                    <a:lnT>
                      <a:noFill/>
                    </a:lnT>
                    <a:lnB>
                      <a:noFill/>
                    </a:lnB>
                    <a:solidFill>
                      <a:srgbClr val="FFFFFF"/>
                    </a:solidFill>
                  </a:tcPr>
                </a:tc>
                <a:tc>
                  <a:txBody>
                    <a:bodyPr/>
                    <a:lstStyle/>
                    <a:p>
                      <a:r>
                        <a:rPr lang="en-US" sz="1400" b="1" dirty="0">
                          <a:effectLst/>
                          <a:latin typeface="arial" panose="020B0604020202020204" pitchFamily="34" charset="0"/>
                        </a:rPr>
                        <a:t>Theo </a:t>
                      </a:r>
                      <a:r>
                        <a:rPr lang="en-US" sz="1400" b="1" dirty="0" err="1">
                          <a:effectLst/>
                          <a:latin typeface="arial" panose="020B0604020202020204" pitchFamily="34" charset="0"/>
                        </a:rPr>
                        <a:t>dõi</a:t>
                      </a:r>
                      <a:r>
                        <a:rPr lang="en-US" sz="1400" b="1" dirty="0">
                          <a:effectLst/>
                          <a:latin typeface="arial" panose="020B0604020202020204" pitchFamily="34" charset="0"/>
                        </a:rPr>
                        <a:t> </a:t>
                      </a:r>
                      <a:r>
                        <a:rPr lang="en-US" sz="1400" b="1" dirty="0" err="1">
                          <a:effectLst/>
                          <a:latin typeface="arial" panose="020B0604020202020204" pitchFamily="34" charset="0"/>
                        </a:rPr>
                        <a:t>mạch</a:t>
                      </a:r>
                      <a:r>
                        <a:rPr lang="en-US" sz="1400" b="1" dirty="0">
                          <a:effectLst/>
                          <a:latin typeface="arial" panose="020B0604020202020204" pitchFamily="34" charset="0"/>
                        </a:rPr>
                        <a:t>, </a:t>
                      </a:r>
                      <a:r>
                        <a:rPr lang="en-US" sz="1400" b="1" dirty="0" err="1">
                          <a:effectLst/>
                          <a:latin typeface="arial" panose="020B0604020202020204" pitchFamily="34" charset="0"/>
                        </a:rPr>
                        <a:t>huyết</a:t>
                      </a:r>
                      <a:r>
                        <a:rPr lang="en-US" sz="1400" b="1" dirty="0">
                          <a:effectLst/>
                          <a:latin typeface="arial" panose="020B0604020202020204" pitchFamily="34" charset="0"/>
                        </a:rPr>
                        <a:t> </a:t>
                      </a:r>
                      <a:r>
                        <a:rPr lang="en-US" sz="1400" b="1" dirty="0" err="1">
                          <a:effectLst/>
                          <a:latin typeface="arial" panose="020B0604020202020204" pitchFamily="34" charset="0"/>
                        </a:rPr>
                        <a:t>áp</a:t>
                      </a:r>
                      <a:r>
                        <a:rPr lang="en-US" sz="1400" b="1" dirty="0">
                          <a:effectLst/>
                          <a:latin typeface="arial" panose="020B0604020202020204" pitchFamily="34" charset="0"/>
                        </a:rPr>
                        <a:t>, </a:t>
                      </a:r>
                      <a:r>
                        <a:rPr lang="en-US" sz="1400" b="1" dirty="0" err="1">
                          <a:effectLst/>
                          <a:latin typeface="arial" panose="020B0604020202020204" pitchFamily="34" charset="0"/>
                        </a:rPr>
                        <a:t>toàn</a:t>
                      </a:r>
                      <a:r>
                        <a:rPr lang="en-US" sz="1400" b="1" dirty="0">
                          <a:effectLst/>
                          <a:latin typeface="arial" panose="020B0604020202020204" pitchFamily="34" charset="0"/>
                        </a:rPr>
                        <a:t> </a:t>
                      </a:r>
                      <a:r>
                        <a:rPr lang="en-US" sz="1400" b="1" dirty="0" err="1">
                          <a:effectLst/>
                          <a:latin typeface="arial" panose="020B0604020202020204" pitchFamily="34" charset="0"/>
                        </a:rPr>
                        <a:t>trạng</a:t>
                      </a:r>
                      <a:endParaRPr lang="en-US" sz="1400" b="1" dirty="0">
                        <a:effectLst/>
                      </a:endParaRPr>
                    </a:p>
                  </a:txBody>
                  <a:tcPr marL="0" marR="0" marT="0" marB="0" anchor="ctr">
                    <a:lnL>
                      <a:noFill/>
                    </a:lnL>
                    <a:lnR>
                      <a:noFill/>
                    </a:lnR>
                    <a:lnT>
                      <a:noFill/>
                    </a:lnT>
                    <a:lnB>
                      <a:noFill/>
                    </a:lnB>
                    <a:solidFill>
                      <a:srgbClr val="FFFFFF"/>
                    </a:solidFill>
                  </a:tcPr>
                </a:tc>
              </a:tr>
            </a:tbl>
          </a:graphicData>
        </a:graphic>
      </p:graphicFrame>
      <p:sp>
        <p:nvSpPr>
          <p:cNvPr id="4" name="Content Placeholder 2"/>
          <p:cNvSpPr>
            <a:spLocks noGrp="1"/>
          </p:cNvSpPr>
          <p:nvPr>
            <p:ph type="title"/>
          </p:nvPr>
        </p:nvSpPr>
        <p:spPr/>
        <p:txBody>
          <a:bodyPr>
            <a:noAutofit/>
          </a:bodyPr>
          <a:lstStyle/>
          <a:p>
            <a:r>
              <a:rPr lang="en-US" sz="2400" b="1" dirty="0" smtClean="0"/>
              <a:t>* </a:t>
            </a:r>
            <a:r>
              <a:rPr lang="vi-VN" sz="2400" b="1" dirty="0" smtClean="0"/>
              <a:t>Qui </a:t>
            </a:r>
            <a:r>
              <a:rPr lang="vi-VN" sz="2400" b="1" dirty="0"/>
              <a:t>trình kỹ thuật ép tim thổi ngạt:</a:t>
            </a:r>
            <a:endParaRPr lang="vi-VN" sz="2400" dirty="0"/>
          </a:p>
          <a:p>
            <a:r>
              <a:rPr lang="vi-VN" sz="2400" b="1" dirty="0" smtClean="0"/>
              <a:t> </a:t>
            </a:r>
            <a:r>
              <a:rPr lang="vi-VN" sz="2400" b="1" dirty="0"/>
              <a:t>Áp dụng: </a:t>
            </a:r>
            <a:r>
              <a:rPr lang="vi-VN" sz="2400" dirty="0"/>
              <a:t>cho trường hợp ngừng tim ngừng và ngừng thở</a:t>
            </a:r>
          </a:p>
          <a:p>
            <a:r>
              <a:rPr lang="vi-VN" sz="2400" b="1" dirty="0" smtClean="0"/>
              <a:t> </a:t>
            </a:r>
            <a:r>
              <a:rPr lang="vi-VN" sz="2400" b="1" dirty="0"/>
              <a:t>Qui trình cấp cứu ngừng tim ngừng thở</a:t>
            </a:r>
            <a:endParaRPr lang="vi-VN" sz="2400" dirty="0"/>
          </a:p>
          <a:p>
            <a:endParaRPr lang="en-US" sz="2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4" y="1974362"/>
            <a:ext cx="3992563"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74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999</Words>
  <Application>Microsoft Office PowerPoint</Application>
  <PresentationFormat>Custom</PresentationFormat>
  <Paragraphs>94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TRƯỜNG THCS PHÚ THỊ</vt:lpstr>
      <vt:lpstr>NỘI DUNG</vt:lpstr>
      <vt:lpstr>Mục tiêu</vt:lpstr>
      <vt:lpstr>Câu hỏi 1: Bạn hãy cho biết các chỉ số nhịp tim, nhịp thở ở người bình thường?</vt:lpstr>
      <vt:lpstr>Câu hỏi 2: Dấu hiệu nào cho biết người bị bất tỉnh, ngừng thở?</vt:lpstr>
      <vt:lpstr>Câu 3: Nguyên nhân vì sao dẫn đến tình trạng ngừng thở, ngừng tim</vt:lpstr>
      <vt:lpstr>Nguy cơ:</vt:lpstr>
      <vt:lpstr>Xử trí: </vt:lpstr>
      <vt:lpstr>* Qui trình kỹ thuật ép tim thổi ngạt:  Áp dụng: cho trường hợp ngừng tim ngừng và ngừng thở  Qui trình cấp cứu ngừng tim ngừng thở </vt:lpstr>
      <vt:lpstr>* Quy trình kỹ thuật thổi ngạt (Cấp cứu ngừng hô hấp) Áp dụng: cho trường hợp ngừng thở  Qui trình thổi ngạt </vt:lpstr>
      <vt:lpstr>Lưu ý: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SunPac</dc:creator>
  <cp:lastModifiedBy>Microsoft Cop.</cp:lastModifiedBy>
  <cp:revision>15</cp:revision>
  <dcterms:created xsi:type="dcterms:W3CDTF">2020-10-08T05:36:19Z</dcterms:created>
  <dcterms:modified xsi:type="dcterms:W3CDTF">2020-10-13T08:06:04Z</dcterms:modified>
</cp:coreProperties>
</file>